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21"/>
  </p:notesMasterIdLst>
  <p:handoutMasterIdLst>
    <p:handoutMasterId r:id="rId22"/>
  </p:handoutMasterIdLst>
  <p:sldIdLst>
    <p:sldId id="1487" r:id="rId5"/>
    <p:sldId id="1553" r:id="rId6"/>
    <p:sldId id="1555" r:id="rId7"/>
    <p:sldId id="1556" r:id="rId8"/>
    <p:sldId id="1557" r:id="rId9"/>
    <p:sldId id="1558" r:id="rId10"/>
    <p:sldId id="1551" r:id="rId11"/>
    <p:sldId id="1560" r:id="rId12"/>
    <p:sldId id="1561" r:id="rId13"/>
    <p:sldId id="1552" r:id="rId14"/>
    <p:sldId id="1563" r:id="rId15"/>
    <p:sldId id="1548" r:id="rId16"/>
    <p:sldId id="1564" r:id="rId17"/>
    <p:sldId id="1549" r:id="rId18"/>
    <p:sldId id="1522" r:id="rId19"/>
    <p:sldId id="1523" r:id="rId20"/>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F418B36-1D3A-4875-B8F3-DE0D0EC702E6}">
          <p14:sldIdLst>
            <p14:sldId id="1487"/>
            <p14:sldId id="1553"/>
          </p14:sldIdLst>
        </p14:section>
        <p14:section name="Content" id="{160A1EF9-8FB4-4F21-AF88-D4BF3CB3B912}">
          <p14:sldIdLst>
            <p14:sldId id="1555"/>
            <p14:sldId id="1556"/>
            <p14:sldId id="1557"/>
            <p14:sldId id="1558"/>
            <p14:sldId id="1551"/>
            <p14:sldId id="1560"/>
            <p14:sldId id="1561"/>
            <p14:sldId id="1552"/>
            <p14:sldId id="1563"/>
            <p14:sldId id="1548"/>
          </p14:sldIdLst>
        </p14:section>
        <p14:section name="Closing" id="{D4E3B1CF-DD2E-4D6E-961F-E6ECD190E64E}">
          <p14:sldIdLst>
            <p14:sldId id="1564"/>
            <p14:sldId id="1549"/>
            <p14:sldId id="1522"/>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EEEEEE"/>
    <a:srgbClr val="F2F2F2"/>
    <a:srgbClr val="A8A8A8"/>
    <a:srgbClr val="000000"/>
    <a:srgbClr val="002050"/>
    <a:srgbClr val="00188F"/>
    <a:srgbClr val="001168"/>
    <a:srgbClr val="4B257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126" autoAdjust="0"/>
  </p:normalViewPr>
  <p:slideViewPr>
    <p:cSldViewPr>
      <p:cViewPr varScale="1">
        <p:scale>
          <a:sx n="82" d="100"/>
          <a:sy n="82" d="100"/>
        </p:scale>
        <p:origin x="162" y="90"/>
      </p:cViewPr>
      <p:guideLst/>
    </p:cSldViewPr>
  </p:slideViewPr>
  <p:outlineViewPr>
    <p:cViewPr>
      <p:scale>
        <a:sx n="33" d="100"/>
        <a:sy n="33" d="100"/>
      </p:scale>
      <p:origin x="0" y="-4410"/>
    </p:cViewPr>
  </p:outlineViewPr>
  <p:notesTextViewPr>
    <p:cViewPr>
      <p:scale>
        <a:sx n="100" d="100"/>
        <a:sy n="100" d="100"/>
      </p:scale>
      <p:origin x="0" y="0"/>
    </p:cViewPr>
  </p:notesTextViewPr>
  <p:sorterViewPr>
    <p:cViewPr>
      <p:scale>
        <a:sx n="75" d="100"/>
        <a:sy n="75" d="100"/>
      </p:scale>
      <p:origin x="0" y="-8940"/>
    </p:cViewPr>
  </p:sorterViewPr>
  <p:notesViewPr>
    <p:cSldViewPr showGuides="1">
      <p:cViewPr>
        <p:scale>
          <a:sx n="75" d="100"/>
          <a:sy n="75" d="100"/>
        </p:scale>
        <p:origin x="4086" y="330"/>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60" y="37438"/>
            <a:ext cx="1753604" cy="557268"/>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974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9956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7733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a:t>
            </a:r>
            <a:r>
              <a:rPr lang="en-US" sz="900" b="1" kern="1200" dirty="0">
                <a:solidFill>
                  <a:schemeClr val="tx1"/>
                </a:solidFill>
                <a:effectLst/>
                <a:latin typeface="Segoe UI Light" pitchFamily="34" charset="0"/>
                <a:ea typeface="+mn-ea"/>
                <a:cs typeface="+mn-cs"/>
              </a:rPr>
              <a:t>Exercise 2: </a:t>
            </a:r>
            <a:r>
              <a:rPr lang="en-US" sz="900" b="1" i="0" kern="1200" dirty="0">
                <a:solidFill>
                  <a:schemeClr val="tx1"/>
                </a:solidFill>
                <a:effectLst/>
                <a:latin typeface="Segoe UI Light" pitchFamily="34" charset="0"/>
                <a:ea typeface="+mn-ea"/>
                <a:cs typeface="+mn-cs"/>
              </a:rPr>
              <a:t>Building custom property pane fields</a:t>
            </a:r>
            <a:r>
              <a:rPr lang="en-US" sz="900" kern="1200" dirty="0">
                <a:solidFill>
                  <a:schemeClr val="tx1"/>
                </a:solidFill>
                <a:effectLst/>
                <a:latin typeface="Segoe UI Light" pitchFamily="34" charset="0"/>
                <a:ea typeface="+mn-ea"/>
                <a:cs typeface="+mn-cs"/>
              </a:rPr>
              <a:t> </a:t>
            </a:r>
            <a:r>
              <a:rPr lang="en-US" sz="900" b="0" i="0" kern="1200" baseline="0" dirty="0">
                <a:solidFill>
                  <a:schemeClr val="tx1"/>
                </a:solidFill>
                <a:effectLst/>
                <a:latin typeface="Segoe UI Light" pitchFamily="34" charset="0"/>
                <a:ea typeface="+mn-ea"/>
                <a:cs typeface="+mn-cs"/>
              </a:rPr>
              <a:t>in the lab manual.</a:t>
            </a:r>
            <a:endParaRPr lang="en-US" sz="900" b="1" i="0" kern="1200" dirty="0">
              <a:solidFill>
                <a:schemeClr val="tx1"/>
              </a:solidFill>
              <a:effectLst/>
              <a:latin typeface="Segoe UI Light" pitchFamily="34" charset="0"/>
              <a:ea typeface="+mn-ea"/>
              <a:cs typeface="+mn-cs"/>
            </a:endParaRPr>
          </a:p>
          <a:p>
            <a:endParaRPr lang="en-US" dirty="0"/>
          </a:p>
          <a:p>
            <a:r>
              <a:rPr lang="en-US" dirty="0"/>
              <a:t>https://github.com/SharePoint/sp-dev-fx-webparts/tree/master/samples/react-custompropertypanecontrols</a:t>
            </a:r>
          </a:p>
          <a:p>
            <a:r>
              <a:rPr lang="en-US" dirty="0"/>
              <a:t>https://github.com/OlivierCC/spfx-40-fantastic</a:t>
            </a:r>
          </a:p>
          <a:p>
            <a:r>
              <a:rPr lang="en-US"/>
              <a:t>https://github.com/OlivierCC/sp-client-custom-fields</a:t>
            </a:r>
            <a:endParaRPr lang="en-US" dirty="0"/>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1445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48000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defTabSz="9241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E74353ED-ACB2-44BF-A903-985B0AF962B7}" type="datetime1">
              <a:rPr lang="en-US" sz="1800" kern="0">
                <a:solidFill>
                  <a:prstClr val="black"/>
                </a:solidFill>
              </a:rPr>
              <a:pPr defTabSz="924458">
                <a:defRPr/>
              </a:pPr>
              <a:t>10/16/2017</a:t>
            </a:fld>
            <a:endParaRPr lang="en-US" sz="1800" kern="0" dirty="0">
              <a:solidFill>
                <a:prstClr val="black"/>
              </a:solidFill>
            </a:endParaRPr>
          </a:p>
        </p:txBody>
      </p:sp>
      <p:sp>
        <p:nvSpPr>
          <p:cNvPr id="6" name="Slide Number Placeholder 5"/>
          <p:cNvSpPr>
            <a:spLocks noGrp="1"/>
          </p:cNvSpPr>
          <p:nvPr>
            <p:ph type="sldNum" sz="quarter" idx="12"/>
          </p:nvPr>
        </p:nvSpPr>
        <p:spPr/>
        <p:txBody>
          <a:bodyPr/>
          <a:lstStyle/>
          <a:p>
            <a:pPr defTabSz="924458">
              <a:defRPr/>
            </a:pPr>
            <a:fld id="{B4008EB6-D09E-4580-8CD6-DDB14511944F}" type="slidenum">
              <a:rPr lang="en-US" sz="1800" kern="0">
                <a:solidFill>
                  <a:prstClr val="black"/>
                </a:solidFill>
              </a:rPr>
              <a:pPr defTabSz="924458">
                <a:defRPr/>
              </a:pPr>
              <a:t>15</a:t>
            </a:fld>
            <a:endParaRPr lang="en-US" sz="1800" kern="0" dirty="0">
              <a:solidFill>
                <a:prstClr val="black"/>
              </a:solidFill>
            </a:endParaRPr>
          </a:p>
        </p:txBody>
      </p:sp>
    </p:spTree>
    <p:extLst>
      <p:ext uri="{BB962C8B-B14F-4D97-AF65-F5344CB8AC3E}">
        <p14:creationId xmlns:p14="http://schemas.microsoft.com/office/powerpoint/2010/main" val="32168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10/16/2017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16</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33639" y="6533467"/>
            <a:ext cx="1501954" cy="477297"/>
          </a:xfrm>
          <a:prstGeom prst="rect">
            <a:avLst/>
          </a:prstGeom>
        </p:spPr>
      </p:pic>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2636"/>
            <a:ext cx="1518083" cy="482423"/>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2636"/>
            <a:ext cx="1501954" cy="477297"/>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323"/>
            <a:ext cx="4714188" cy="1498095"/>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710028" cy="1496773"/>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49" r:id="rId8"/>
    <p:sldLayoutId id="2147484350"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21" r:id="rId19"/>
    <p:sldLayoutId id="2147484325" r:id="rId20"/>
    <p:sldLayoutId id="2147484355" r:id="rId21"/>
    <p:sldLayoutId id="2147484314" r:id="rId22"/>
    <p:sldLayoutId id="2147484360" r:id="rId23"/>
    <p:sldLayoutId id="2147484315" r:id="rId24"/>
    <p:sldLayoutId id="2147484316" r:id="rId25"/>
    <p:sldLayoutId id="2147484317" r:id="rId26"/>
    <p:sldLayoutId id="2147484318" r:id="rId27"/>
    <p:sldLayoutId id="2147484319" r:id="rId28"/>
    <p:sldLayoutId id="2147484358" r:id="rId29"/>
    <p:sldLayoutId id="2147484359" r:id="rId30"/>
    <p:sldLayoutId id="2147484320" r:id="rId31"/>
    <p:sldLayoutId id="2147484322" r:id="rId32"/>
    <p:sldLayoutId id="2147484323" r:id="rId33"/>
    <p:sldLayoutId id="2147484324" r:id="rId34"/>
    <p:sldLayoutId id="2147484361" r:id="rId35"/>
    <p:sldLayoutId id="2147484362" r:id="rId36"/>
    <p:sldLayoutId id="2147484363" r:id="rId37"/>
    <p:sldLayoutId id="2147484364" r:id="rId38"/>
    <p:sldLayoutId id="2147484365" r:id="rId39"/>
    <p:sldLayoutId id="2147484366" r:id="rId40"/>
    <p:sldLayoutId id="2147484326" r:id="rId41"/>
    <p:sldLayoutId id="2147484327" r:id="rId42"/>
    <p:sldLayoutId id="2147484328" r:id="rId4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701" y="1668482"/>
            <a:ext cx="5727512" cy="2286000"/>
          </a:xfrm>
        </p:spPr>
        <p:txBody>
          <a:bodyPr/>
          <a:lstStyle/>
          <a:p>
            <a:r>
              <a:rPr lang="en-US" sz="4400" dirty="0"/>
              <a:t>Working with the web part property pane </a:t>
            </a:r>
          </a:p>
        </p:txBody>
      </p:sp>
      <p:sp>
        <p:nvSpPr>
          <p:cNvPr id="6" name="Text Placeholder 5"/>
          <p:cNvSpPr>
            <a:spLocks noGrp="1"/>
          </p:cNvSpPr>
          <p:nvPr>
            <p:ph type="body" sz="quarter" idx="14"/>
          </p:nvPr>
        </p:nvSpPr>
        <p:spPr/>
        <p:txBody>
          <a:bodyPr/>
          <a:lstStyle/>
          <a:p>
            <a:pPr lvl="0"/>
            <a:r>
              <a:rPr lang="en-US" dirty="0"/>
              <a:t>Building custom property pane fields</a:t>
            </a:r>
          </a:p>
        </p:txBody>
      </p:sp>
    </p:spTree>
    <p:extLst>
      <p:ext uri="{BB962C8B-B14F-4D97-AF65-F5344CB8AC3E}">
        <p14:creationId xmlns:p14="http://schemas.microsoft.com/office/powerpoint/2010/main" val="426545905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a:t>
            </a:r>
            <a:r>
              <a:rPr lang="en-US" dirty="0" err="1"/>
              <a:t>async</a:t>
            </a:r>
            <a:r>
              <a:rPr lang="en-US" dirty="0"/>
              <a:t> SharePoint data into field</a:t>
            </a:r>
          </a:p>
        </p:txBody>
      </p:sp>
      <p:sp>
        <p:nvSpPr>
          <p:cNvPr id="10" name="TextBox 9"/>
          <p:cNvSpPr txBox="1"/>
          <p:nvPr/>
        </p:nvSpPr>
        <p:spPr>
          <a:xfrm>
            <a:off x="274640" y="1210117"/>
            <a:ext cx="11889564" cy="9602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latin typeface="+mj-lt"/>
              </a:rPr>
              <a:t>Update the method used to return the mock data to return SharePoint data when the web part is not running the local environment</a:t>
            </a:r>
            <a:endParaRPr lang="en-US" sz="2400" dirty="0">
              <a:gradFill>
                <a:gsLst>
                  <a:gs pos="2917">
                    <a:schemeClr val="tx1"/>
                  </a:gs>
                  <a:gs pos="30000">
                    <a:schemeClr val="tx1"/>
                  </a:gs>
                </a:gsLst>
                <a:lin ang="5400000" scaled="0"/>
              </a:gradFill>
            </a:endParaRPr>
          </a:p>
        </p:txBody>
      </p:sp>
      <p:sp>
        <p:nvSpPr>
          <p:cNvPr id="5" name="Rectangle 4"/>
          <p:cNvSpPr/>
          <p:nvPr/>
        </p:nvSpPr>
        <p:spPr>
          <a:xfrm>
            <a:off x="817637" y="2135352"/>
            <a:ext cx="11346566" cy="4185761"/>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else</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.context.httpClient.get</a:t>
            </a:r>
            <a:r>
              <a:rPr lang="en-US" sz="1400" dirty="0">
                <a:solidFill>
                  <a:srgbClr val="000000"/>
                </a:solidFill>
                <a:latin typeface="Consolas" panose="020B0609020204030204" pitchFamily="49" charset="0"/>
              </a:rPr>
              <a:t>(</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.context.pageContext.web.absoluteUrl</a:t>
            </a:r>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`/_</a:t>
            </a:r>
            <a:r>
              <a:rPr lang="en-US" sz="1400" dirty="0" err="1">
                <a:solidFill>
                  <a:srgbClr val="A31515"/>
                </a:solidFill>
                <a:latin typeface="Consolas" panose="020B0609020204030204" pitchFamily="49" charset="0"/>
              </a:rPr>
              <a:t>api</a:t>
            </a:r>
            <a:r>
              <a:rPr lang="en-US" sz="1400" dirty="0">
                <a:solidFill>
                  <a:srgbClr val="A31515"/>
                </a:solidFill>
                <a:latin typeface="Consolas" panose="020B0609020204030204" pitchFamily="49" charset="0"/>
              </a:rPr>
              <a:t>/web/lists?$filter=Hidden </a:t>
            </a:r>
            <a:r>
              <a:rPr lang="en-US" sz="1400" dirty="0" err="1">
                <a:solidFill>
                  <a:srgbClr val="A31515"/>
                </a:solidFill>
                <a:latin typeface="Consolas" panose="020B0609020204030204" pitchFamily="49" charset="0"/>
              </a:rPr>
              <a:t>eq</a:t>
            </a:r>
            <a:r>
              <a:rPr lang="en-US" sz="1400" dirty="0">
                <a:solidFill>
                  <a:srgbClr val="A31515"/>
                </a:solidFill>
                <a:latin typeface="Consolas" panose="020B0609020204030204" pitchFamily="49" charset="0"/>
              </a:rPr>
              <a:t> false`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.then((response: Response)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response.json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}).then((</a:t>
            </a:r>
            <a:r>
              <a:rPr lang="en-US" sz="1400" dirty="0" err="1">
                <a:solidFill>
                  <a:srgbClr val="000000"/>
                </a:solidFill>
                <a:latin typeface="Consolas" panose="020B0609020204030204" pitchFamily="49" charset="0"/>
              </a:rPr>
              <a:t>json</a:t>
            </a:r>
            <a:r>
              <a:rPr lang="en-US" sz="1400" dirty="0">
                <a:solidFill>
                  <a:srgbClr val="000000"/>
                </a:solidFill>
                <a:latin typeface="Consolas" panose="020B0609020204030204" pitchFamily="49" charset="0"/>
              </a:rPr>
              <a: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json.value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3600" dirty="0"/>
          </a:p>
        </p:txBody>
      </p:sp>
      <p:cxnSp>
        <p:nvCxnSpPr>
          <p:cNvPr id="6" name="Straight Arrow Connector 5"/>
          <p:cNvCxnSpPr/>
          <p:nvPr/>
        </p:nvCxnSpPr>
        <p:spPr>
          <a:xfrm flipH="1">
            <a:off x="6290245" y="5081438"/>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488001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434239"/>
          </a:xfrm>
        </p:spPr>
        <p:txBody>
          <a:bodyPr/>
          <a:lstStyle/>
          <a:p>
            <a:r>
              <a:rPr lang="en-US" sz="2800" dirty="0"/>
              <a:t>When out-of-the-box property pane controls don’t meet your needs you can create your own custom controls</a:t>
            </a:r>
          </a:p>
          <a:p>
            <a:r>
              <a:rPr lang="en-US" sz="2800" dirty="0"/>
              <a:t>Creating custom controls promotes code reusability</a:t>
            </a:r>
          </a:p>
        </p:txBody>
      </p:sp>
      <p:sp>
        <p:nvSpPr>
          <p:cNvPr id="2" name="Title 1"/>
          <p:cNvSpPr>
            <a:spLocks noGrp="1"/>
          </p:cNvSpPr>
          <p:nvPr>
            <p:ph type="title"/>
          </p:nvPr>
        </p:nvSpPr>
        <p:spPr/>
        <p:txBody>
          <a:bodyPr/>
          <a:lstStyle/>
          <a:p>
            <a:r>
              <a:rPr lang="en-US" dirty="0"/>
              <a:t>Creating custom property pane controls</a:t>
            </a:r>
          </a:p>
        </p:txBody>
      </p:sp>
      <p:pic>
        <p:nvPicPr>
          <p:cNvPr id="5" name="Picture 4"/>
          <p:cNvPicPr>
            <a:picLocks noChangeAspect="1"/>
          </p:cNvPicPr>
          <p:nvPr/>
        </p:nvPicPr>
        <p:blipFill>
          <a:blip r:embed="rId3"/>
          <a:stretch>
            <a:fillRect/>
          </a:stretch>
        </p:blipFill>
        <p:spPr>
          <a:xfrm>
            <a:off x="385589" y="2983332"/>
            <a:ext cx="3194214" cy="3124361"/>
          </a:xfrm>
          <a:prstGeom prst="rect">
            <a:avLst/>
          </a:prstGeom>
        </p:spPr>
      </p:pic>
      <p:pic>
        <p:nvPicPr>
          <p:cNvPr id="7" name="Picture 6"/>
          <p:cNvPicPr>
            <a:picLocks noChangeAspect="1"/>
          </p:cNvPicPr>
          <p:nvPr/>
        </p:nvPicPr>
        <p:blipFill>
          <a:blip r:embed="rId4"/>
          <a:stretch>
            <a:fillRect/>
          </a:stretch>
        </p:blipFill>
        <p:spPr>
          <a:xfrm>
            <a:off x="3785758" y="2713444"/>
            <a:ext cx="8376080" cy="3664138"/>
          </a:xfrm>
          <a:prstGeom prst="rect">
            <a:avLst/>
          </a:prstGeom>
        </p:spPr>
      </p:pic>
      <p:sp>
        <p:nvSpPr>
          <p:cNvPr id="8" name="TextBox 7"/>
          <p:cNvSpPr txBox="1"/>
          <p:nvPr/>
        </p:nvSpPr>
        <p:spPr>
          <a:xfrm>
            <a:off x="385589" y="6521598"/>
            <a:ext cx="1051859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https://github.com/SharePoint/sp-dev-fx-webparts/tree/master/samples/react-custompropertypanecontrols </a:t>
            </a:r>
          </a:p>
        </p:txBody>
      </p:sp>
    </p:spTree>
    <p:extLst>
      <p:ext uri="{BB962C8B-B14F-4D97-AF65-F5344CB8AC3E}">
        <p14:creationId xmlns:p14="http://schemas.microsoft.com/office/powerpoint/2010/main" val="2707621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a:t>
            </a:r>
            <a:endParaRPr lang="fi-FI" dirty="0"/>
          </a:p>
        </p:txBody>
      </p:sp>
      <p:sp>
        <p:nvSpPr>
          <p:cNvPr id="6" name="Text Placeholder 5"/>
          <p:cNvSpPr>
            <a:spLocks noGrp="1"/>
          </p:cNvSpPr>
          <p:nvPr>
            <p:ph type="body" sz="quarter" idx="12"/>
          </p:nvPr>
        </p:nvSpPr>
        <p:spPr/>
        <p:txBody>
          <a:bodyPr/>
          <a:lstStyle/>
          <a:p>
            <a:r>
              <a:rPr lang="en-US" dirty="0"/>
              <a:t>Building custom property pane fields</a:t>
            </a:r>
          </a:p>
          <a:p>
            <a:endParaRPr lang="en-US" dirty="0"/>
          </a:p>
          <a:p>
            <a:r>
              <a:rPr lang="en-US" dirty="0"/>
              <a:t>Fantastic 40</a:t>
            </a:r>
            <a:endParaRPr lang="fi-FI" dirty="0"/>
          </a:p>
        </p:txBody>
      </p:sp>
    </p:spTree>
    <p:extLst>
      <p:ext uri="{BB962C8B-B14F-4D97-AF65-F5344CB8AC3E}">
        <p14:creationId xmlns:p14="http://schemas.microsoft.com/office/powerpoint/2010/main" val="306322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2276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1036782" y="6593606"/>
            <a:ext cx="1302135" cy="388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pic>
        <p:nvPicPr>
          <p:cNvPr id="185" name="Picture 184"/>
          <p:cNvPicPr>
            <a:picLocks noChangeAspect="1"/>
          </p:cNvPicPr>
          <p:nvPr/>
        </p:nvPicPr>
        <p:blipFill>
          <a:blip r:embed="rId3"/>
          <a:stretch>
            <a:fillRect/>
          </a:stretch>
        </p:blipFill>
        <p:spPr>
          <a:xfrm>
            <a:off x="168170" y="18591"/>
            <a:ext cx="5146769" cy="1878179"/>
          </a:xfrm>
          <a:prstGeom prst="rect">
            <a:avLst/>
          </a:prstGeom>
        </p:spPr>
      </p:pic>
      <p:grpSp>
        <p:nvGrpSpPr>
          <p:cNvPr id="561" name="Group 560"/>
          <p:cNvGrpSpPr/>
          <p:nvPr/>
        </p:nvGrpSpPr>
        <p:grpSpPr>
          <a:xfrm>
            <a:off x="6139845" y="1948176"/>
            <a:ext cx="5484193" cy="2756316"/>
            <a:chOff x="6017576" y="1174439"/>
            <a:chExt cx="5486400" cy="2757425"/>
          </a:xfrm>
        </p:grpSpPr>
        <p:sp>
          <p:nvSpPr>
            <p:cNvPr id="526" name="Rectangle 5"/>
            <p:cNvSpPr/>
            <p:nvPr/>
          </p:nvSpPr>
          <p:spPr bwMode="auto">
            <a:xfrm>
              <a:off x="6017576" y="1174439"/>
              <a:ext cx="5486400" cy="27574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7" name="Rectangle 6"/>
            <p:cNvSpPr/>
            <p:nvPr/>
          </p:nvSpPr>
          <p:spPr bwMode="auto">
            <a:xfrm>
              <a:off x="6017576" y="1174439"/>
              <a:ext cx="137160"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11911" y="1948175"/>
            <a:ext cx="5484193" cy="2740835"/>
            <a:chOff x="401419" y="1910149"/>
            <a:chExt cx="5377148" cy="2687337"/>
          </a:xfrm>
        </p:grpSpPr>
        <p:sp>
          <p:nvSpPr>
            <p:cNvPr id="1381" name="Rectangle 11"/>
            <p:cNvSpPr/>
            <p:nvPr/>
          </p:nvSpPr>
          <p:spPr bwMode="auto">
            <a:xfrm>
              <a:off x="401419" y="1910149"/>
              <a:ext cx="5377148" cy="2687337"/>
            </a:xfrm>
            <a:prstGeom prst="rect">
              <a:avLst/>
            </a:prstGeom>
            <a:solidFill>
              <a:schemeClr val="accent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3" name="Rectangle 12"/>
            <p:cNvSpPr/>
            <p:nvPr/>
          </p:nvSpPr>
          <p:spPr bwMode="auto">
            <a:xfrm>
              <a:off x="401419" y="1910149"/>
              <a:ext cx="134076" cy="268733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Content Placeholder 2"/>
          <p:cNvSpPr>
            <a:spLocks noGrp="1"/>
          </p:cNvSpPr>
          <p:nvPr>
            <p:ph type="body" sz="quarter" idx="4294967295"/>
          </p:nvPr>
        </p:nvSpPr>
        <p:spPr>
          <a:xfrm>
            <a:off x="539092" y="1961448"/>
            <a:ext cx="5237681"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Code samples and solutions</a:t>
            </a:r>
          </a:p>
          <a:p>
            <a:pPr marL="0" indent="0">
              <a:spcBef>
                <a:spcPts val="1799"/>
              </a:spcBef>
              <a:buNone/>
            </a:pPr>
            <a:r>
              <a:rPr lang="en-US" sz="3198" dirty="0">
                <a:solidFill>
                  <a:schemeClr val="bg1"/>
                </a:solidFill>
              </a:rPr>
              <a:t>Reusable components</a:t>
            </a:r>
          </a:p>
          <a:p>
            <a:pPr marL="0" indent="0">
              <a:spcBef>
                <a:spcPts val="1799"/>
              </a:spcBef>
              <a:buNone/>
            </a:pPr>
            <a:r>
              <a:rPr lang="en-US" sz="3198" dirty="0">
                <a:solidFill>
                  <a:schemeClr val="bg1"/>
                </a:solidFill>
              </a:rPr>
              <a:t>Guidance documentation</a:t>
            </a:r>
          </a:p>
          <a:p>
            <a:pPr marL="0" indent="0">
              <a:spcBef>
                <a:spcPts val="1799"/>
              </a:spcBef>
              <a:buNone/>
            </a:pPr>
            <a:r>
              <a:rPr lang="en-US" sz="3198" dirty="0">
                <a:solidFill>
                  <a:schemeClr val="bg1"/>
                </a:solidFill>
              </a:rPr>
              <a:t>Monthly community calls</a:t>
            </a:r>
          </a:p>
        </p:txBody>
      </p:sp>
      <p:sp>
        <p:nvSpPr>
          <p:cNvPr id="4" name="Content Placeholder 3"/>
          <p:cNvSpPr>
            <a:spLocks noGrp="1"/>
          </p:cNvSpPr>
          <p:nvPr>
            <p:ph type="body" sz="quarter" idx="4294967295"/>
          </p:nvPr>
        </p:nvSpPr>
        <p:spPr>
          <a:xfrm>
            <a:off x="6299399" y="1969127"/>
            <a:ext cx="5133975" cy="2759613"/>
          </a:xfrm>
        </p:spPr>
        <p:txBody>
          <a:bodyPr vert="horz" wrap="square" lIns="228508" tIns="146246" rIns="182806" bIns="146246" rtlCol="0">
            <a:spAutoFit/>
          </a:bodyPr>
          <a:lstStyle/>
          <a:p>
            <a:pPr marL="0" indent="0">
              <a:spcBef>
                <a:spcPts val="1799"/>
              </a:spcBef>
              <a:buNone/>
            </a:pPr>
            <a:r>
              <a:rPr lang="en-US" sz="3198" dirty="0">
                <a:solidFill>
                  <a:schemeClr val="bg1"/>
                </a:solidFill>
              </a:rPr>
              <a:t>SharePoint Framework</a:t>
            </a:r>
          </a:p>
          <a:p>
            <a:pPr marL="0" indent="0">
              <a:spcBef>
                <a:spcPts val="1799"/>
              </a:spcBef>
              <a:buNone/>
            </a:pPr>
            <a:r>
              <a:rPr lang="en-US" sz="3198" dirty="0">
                <a:solidFill>
                  <a:schemeClr val="bg1"/>
                </a:solidFill>
              </a:rPr>
              <a:t>SharePoint add-ins</a:t>
            </a:r>
          </a:p>
          <a:p>
            <a:pPr marL="0" indent="0">
              <a:spcBef>
                <a:spcPts val="1799"/>
              </a:spcBef>
              <a:buNone/>
            </a:pPr>
            <a:r>
              <a:rPr lang="en-US" sz="3198" dirty="0">
                <a:solidFill>
                  <a:schemeClr val="bg1"/>
                </a:solidFill>
              </a:rPr>
              <a:t>Microsoft Graph</a:t>
            </a:r>
          </a:p>
          <a:p>
            <a:pPr marL="0" indent="0">
              <a:spcBef>
                <a:spcPts val="1799"/>
              </a:spcBef>
              <a:buNone/>
            </a:pPr>
            <a:r>
              <a:rPr lang="en-US" sz="3198" dirty="0">
                <a:solidFill>
                  <a:schemeClr val="bg1"/>
                </a:solidFill>
              </a:rPr>
              <a:t>Office 365 APIs</a:t>
            </a:r>
          </a:p>
        </p:txBody>
      </p:sp>
      <p:sp>
        <p:nvSpPr>
          <p:cNvPr id="1292" name="Freeform 293"/>
          <p:cNvSpPr>
            <a:spLocks/>
          </p:cNvSpPr>
          <p:nvPr/>
        </p:nvSpPr>
        <p:spPr bwMode="auto">
          <a:xfrm>
            <a:off x="8881943" y="4947631"/>
            <a:ext cx="900757" cy="2034312"/>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3" name="Freeform 294"/>
          <p:cNvSpPr>
            <a:spLocks/>
          </p:cNvSpPr>
          <p:nvPr/>
        </p:nvSpPr>
        <p:spPr bwMode="auto">
          <a:xfrm>
            <a:off x="9714631" y="5011109"/>
            <a:ext cx="660736" cy="197303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4" name="Freeform 295"/>
          <p:cNvSpPr>
            <a:spLocks/>
          </p:cNvSpPr>
          <p:nvPr/>
        </p:nvSpPr>
        <p:spPr bwMode="auto">
          <a:xfrm>
            <a:off x="11444502" y="5197285"/>
            <a:ext cx="599313" cy="1784657"/>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95" name="Freeform 296"/>
          <p:cNvSpPr>
            <a:spLocks/>
          </p:cNvSpPr>
          <p:nvPr/>
        </p:nvSpPr>
        <p:spPr bwMode="auto">
          <a:xfrm>
            <a:off x="10476640" y="5008678"/>
            <a:ext cx="908100" cy="1973267"/>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005A9E"/>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8" name="Freeform 389"/>
          <p:cNvSpPr>
            <a:spLocks/>
          </p:cNvSpPr>
          <p:nvPr/>
        </p:nvSpPr>
        <p:spPr bwMode="auto">
          <a:xfrm flipH="1">
            <a:off x="7808211" y="4933518"/>
            <a:ext cx="908704" cy="2051305"/>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9" name="Freeform 390"/>
          <p:cNvSpPr>
            <a:spLocks/>
          </p:cNvSpPr>
          <p:nvPr/>
        </p:nvSpPr>
        <p:spPr bwMode="auto">
          <a:xfrm flipH="1">
            <a:off x="7059727" y="5083265"/>
            <a:ext cx="633853" cy="1901559"/>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005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7" name="Group 6"/>
          <p:cNvGrpSpPr/>
          <p:nvPr/>
        </p:nvGrpSpPr>
        <p:grpSpPr>
          <a:xfrm>
            <a:off x="7305119" y="4829914"/>
            <a:ext cx="763537" cy="2155984"/>
            <a:chOff x="7160079" y="4735640"/>
            <a:chExt cx="748634" cy="2113902"/>
          </a:xfrm>
        </p:grpSpPr>
        <p:sp>
          <p:nvSpPr>
            <p:cNvPr id="399" name="Freeform 421"/>
            <p:cNvSpPr>
              <a:spLocks/>
            </p:cNvSpPr>
            <p:nvPr/>
          </p:nvSpPr>
          <p:spPr bwMode="auto">
            <a:xfrm flipH="1">
              <a:off x="7511204" y="6013176"/>
              <a:ext cx="205800" cy="824156"/>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0" name="Freeform 422"/>
            <p:cNvSpPr>
              <a:spLocks/>
            </p:cNvSpPr>
            <p:nvPr/>
          </p:nvSpPr>
          <p:spPr bwMode="auto">
            <a:xfrm flipH="1">
              <a:off x="7570639" y="6789308"/>
              <a:ext cx="120468" cy="60234"/>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1" name="Freeform 423"/>
            <p:cNvSpPr>
              <a:spLocks/>
            </p:cNvSpPr>
            <p:nvPr/>
          </p:nvSpPr>
          <p:spPr bwMode="auto">
            <a:xfrm flipH="1">
              <a:off x="7344823" y="6010056"/>
              <a:ext cx="205800" cy="814381"/>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2" name="Freeform 424"/>
            <p:cNvSpPr>
              <a:spLocks/>
            </p:cNvSpPr>
            <p:nvPr/>
          </p:nvSpPr>
          <p:spPr bwMode="auto">
            <a:xfrm flipH="1">
              <a:off x="7374675" y="6789191"/>
              <a:ext cx="120468" cy="60234"/>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chemeClr val="accent5">
                <a:lumMod val="75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20" name="Group 319"/>
            <p:cNvGrpSpPr/>
            <p:nvPr/>
          </p:nvGrpSpPr>
          <p:grpSpPr>
            <a:xfrm>
              <a:off x="7348678" y="4735640"/>
              <a:ext cx="376572" cy="534507"/>
              <a:chOff x="7405547" y="4764560"/>
              <a:chExt cx="302717" cy="429678"/>
            </a:xfrm>
          </p:grpSpPr>
          <p:sp>
            <p:nvSpPr>
              <p:cNvPr id="395"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6"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7"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8"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09"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0"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1"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2"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3"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4"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15"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6"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7"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8"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80" name="Rectangle 155"/>
            <p:cNvSpPr>
              <a:spLocks noChangeArrowheads="1"/>
            </p:cNvSpPr>
            <p:nvPr/>
          </p:nvSpPr>
          <p:spPr bwMode="auto">
            <a:xfrm>
              <a:off x="7368120" y="5217767"/>
              <a:ext cx="348635" cy="300075"/>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1" name="Freeform 163"/>
            <p:cNvSpPr>
              <a:spLocks/>
            </p:cNvSpPr>
            <p:nvPr/>
          </p:nvSpPr>
          <p:spPr bwMode="auto">
            <a:xfrm>
              <a:off x="7472940" y="5148924"/>
              <a:ext cx="143142" cy="236495"/>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299" name="Group 298"/>
            <p:cNvGrpSpPr/>
            <p:nvPr/>
          </p:nvGrpSpPr>
          <p:grpSpPr>
            <a:xfrm>
              <a:off x="7160079" y="5174541"/>
              <a:ext cx="748634" cy="990878"/>
              <a:chOff x="7051597" y="5172550"/>
              <a:chExt cx="922338" cy="1220787"/>
            </a:xfrm>
          </p:grpSpPr>
          <p:sp>
            <p:nvSpPr>
              <p:cNvPr id="368"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69"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0"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1"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2"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373"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4"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75"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376"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11" name="Group 10"/>
          <p:cNvGrpSpPr/>
          <p:nvPr/>
        </p:nvGrpSpPr>
        <p:grpSpPr>
          <a:xfrm>
            <a:off x="11036782" y="4857535"/>
            <a:ext cx="808802" cy="2126560"/>
            <a:chOff x="10818904" y="4762722"/>
            <a:chExt cx="793015" cy="2085052"/>
          </a:xfrm>
        </p:grpSpPr>
        <p:grpSp>
          <p:nvGrpSpPr>
            <p:cNvPr id="366" name="Group 365"/>
            <p:cNvGrpSpPr/>
            <p:nvPr/>
          </p:nvGrpSpPr>
          <p:grpSpPr>
            <a:xfrm>
              <a:off x="10818904" y="4762722"/>
              <a:ext cx="793015" cy="2061715"/>
              <a:chOff x="4725988" y="7138463"/>
              <a:chExt cx="893762" cy="2323642"/>
            </a:xfrm>
          </p:grpSpPr>
          <p:sp>
            <p:nvSpPr>
              <p:cNvPr id="325"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7"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28"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0"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3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40"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2"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284"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chemeClr val="accent5">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364" name="Group 363"/>
              <p:cNvGrpSpPr/>
              <p:nvPr/>
            </p:nvGrpSpPr>
            <p:grpSpPr>
              <a:xfrm>
                <a:off x="4895429" y="7138463"/>
                <a:ext cx="432081" cy="562325"/>
                <a:chOff x="4949548" y="7156100"/>
                <a:chExt cx="347110" cy="451741"/>
              </a:xfrm>
            </p:grpSpPr>
            <p:sp>
              <p:nvSpPr>
                <p:cNvPr id="1296"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7"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8"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9"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0"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1"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8"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9"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0"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1"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2"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3"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4"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95"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1"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2"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3"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00" name="Freeform 301"/>
            <p:cNvSpPr>
              <a:spLocks/>
            </p:cNvSpPr>
            <p:nvPr/>
          </p:nvSpPr>
          <p:spPr bwMode="auto">
            <a:xfrm>
              <a:off x="10956342" y="6755626"/>
              <a:ext cx="186926" cy="9214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02" name="Freeform 303"/>
            <p:cNvSpPr>
              <a:spLocks/>
            </p:cNvSpPr>
            <p:nvPr/>
          </p:nvSpPr>
          <p:spPr bwMode="auto">
            <a:xfrm>
              <a:off x="11185694" y="6760024"/>
              <a:ext cx="180414" cy="87702"/>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0" name="Group 9"/>
          <p:cNvGrpSpPr/>
          <p:nvPr/>
        </p:nvGrpSpPr>
        <p:grpSpPr>
          <a:xfrm>
            <a:off x="10215400" y="4705201"/>
            <a:ext cx="785787" cy="2280063"/>
            <a:chOff x="10013555" y="4613361"/>
            <a:chExt cx="770449" cy="2235559"/>
          </a:xfrm>
        </p:grpSpPr>
        <p:grpSp>
          <p:nvGrpSpPr>
            <p:cNvPr id="9" name="Group 8"/>
            <p:cNvGrpSpPr/>
            <p:nvPr/>
          </p:nvGrpSpPr>
          <p:grpSpPr>
            <a:xfrm>
              <a:off x="10013555" y="4613361"/>
              <a:ext cx="759599" cy="2235559"/>
              <a:chOff x="10013555" y="4613361"/>
              <a:chExt cx="759599" cy="2235559"/>
            </a:xfrm>
          </p:grpSpPr>
          <p:grpSp>
            <p:nvGrpSpPr>
              <p:cNvPr id="562" name="Group 561"/>
              <p:cNvGrpSpPr/>
              <p:nvPr/>
            </p:nvGrpSpPr>
            <p:grpSpPr>
              <a:xfrm>
                <a:off x="10013555" y="4613361"/>
                <a:ext cx="759599" cy="2235559"/>
                <a:chOff x="10094772" y="4617073"/>
                <a:chExt cx="761819" cy="2242095"/>
              </a:xfrm>
            </p:grpSpPr>
            <p:sp>
              <p:nvSpPr>
                <p:cNvPr id="1324"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5"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6"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7"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8"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9"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1"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2"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7"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8"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39"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0"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1"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2"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3"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4"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5"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6"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7"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8"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49"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0"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1"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52"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73"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428"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chemeClr val="accent4">
                    <a:lumMod val="75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0"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546" name="Freeform 286"/>
              <p:cNvSpPr>
                <a:spLocks/>
              </p:cNvSpPr>
              <p:nvPr/>
            </p:nvSpPr>
            <p:spPr bwMode="auto">
              <a:xfrm>
                <a:off x="10644988" y="4946156"/>
                <a:ext cx="119804" cy="43559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grpSp>
        <p:sp>
          <p:nvSpPr>
            <p:cNvPr id="548" name="Freeform 276"/>
            <p:cNvSpPr>
              <a:spLocks/>
            </p:cNvSpPr>
            <p:nvPr/>
          </p:nvSpPr>
          <p:spPr bwMode="auto">
            <a:xfrm>
              <a:off x="10625066" y="5328720"/>
              <a:ext cx="158938" cy="89633"/>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chemeClr val="accent4">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nvGrpSpPr>
          <p:cNvPr id="12" name="Group 11"/>
          <p:cNvGrpSpPr/>
          <p:nvPr/>
        </p:nvGrpSpPr>
        <p:grpSpPr>
          <a:xfrm>
            <a:off x="9287254" y="4705199"/>
            <a:ext cx="1317095" cy="2278985"/>
            <a:chOff x="9103525" y="4613359"/>
            <a:chExt cx="1291387" cy="2234502"/>
          </a:xfrm>
        </p:grpSpPr>
        <p:sp>
          <p:nvSpPr>
            <p:cNvPr id="280" name="Rectangle 96"/>
            <p:cNvSpPr>
              <a:spLocks noChangeArrowheads="1"/>
            </p:cNvSpPr>
            <p:nvPr/>
          </p:nvSpPr>
          <p:spPr bwMode="auto">
            <a:xfrm>
              <a:off x="9752331" y="5608172"/>
              <a:ext cx="502552" cy="513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8" name="Group 7"/>
            <p:cNvGrpSpPr/>
            <p:nvPr/>
          </p:nvGrpSpPr>
          <p:grpSpPr>
            <a:xfrm>
              <a:off x="9103525" y="4613359"/>
              <a:ext cx="1291387" cy="2234502"/>
              <a:chOff x="9103525" y="4613359"/>
              <a:chExt cx="1291387" cy="2234502"/>
            </a:xfrm>
          </p:grpSpPr>
          <p:sp>
            <p:nvSpPr>
              <p:cNvPr id="308" name="Freeform 331"/>
              <p:cNvSpPr>
                <a:spLocks/>
              </p:cNvSpPr>
              <p:nvPr/>
            </p:nvSpPr>
            <p:spPr bwMode="auto">
              <a:xfrm>
                <a:off x="9267212" y="5837054"/>
                <a:ext cx="221117" cy="987384"/>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9" name="Freeform 332"/>
              <p:cNvSpPr>
                <a:spLocks/>
              </p:cNvSpPr>
              <p:nvPr/>
            </p:nvSpPr>
            <p:spPr bwMode="auto">
              <a:xfrm>
                <a:off x="9454628" y="5842855"/>
                <a:ext cx="206302" cy="949089"/>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chemeClr val="accent5">
                  <a:lumMod val="50000"/>
                </a:schemeClr>
              </a:solidFill>
              <a:ln>
                <a:noFill/>
              </a:ln>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4" name="Freeform 90"/>
              <p:cNvSpPr>
                <a:spLocks/>
              </p:cNvSpPr>
              <p:nvPr/>
            </p:nvSpPr>
            <p:spPr bwMode="auto">
              <a:xfrm>
                <a:off x="9103525" y="5099397"/>
                <a:ext cx="731267" cy="759273"/>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5" name="Freeform 91"/>
              <p:cNvSpPr>
                <a:spLocks/>
              </p:cNvSpPr>
              <p:nvPr/>
            </p:nvSpPr>
            <p:spPr bwMode="auto">
              <a:xfrm>
                <a:off x="9700984" y="5384125"/>
                <a:ext cx="261389" cy="39052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6" name="Rectangle 92"/>
              <p:cNvSpPr>
                <a:spLocks noChangeArrowheads="1"/>
              </p:cNvSpPr>
              <p:nvPr/>
            </p:nvSpPr>
            <p:spPr bwMode="auto">
              <a:xfrm>
                <a:off x="9122195" y="5384125"/>
                <a:ext cx="115136" cy="67681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7" name="Freeform 93"/>
              <p:cNvSpPr>
                <a:spLocks/>
              </p:cNvSpPr>
              <p:nvPr/>
            </p:nvSpPr>
            <p:spPr bwMode="auto">
              <a:xfrm>
                <a:off x="9122195" y="5945801"/>
                <a:ext cx="115136" cy="227160"/>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78" name="Freeform 94"/>
              <p:cNvSpPr>
                <a:spLocks/>
              </p:cNvSpPr>
              <p:nvPr/>
            </p:nvSpPr>
            <p:spPr bwMode="auto">
              <a:xfrm>
                <a:off x="9845683" y="5659518"/>
                <a:ext cx="230271" cy="115136"/>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2" name="Rectangle 98"/>
              <p:cNvSpPr>
                <a:spLocks noChangeArrowheads="1"/>
              </p:cNvSpPr>
              <p:nvPr/>
            </p:nvSpPr>
            <p:spPr bwMode="auto">
              <a:xfrm>
                <a:off x="9752331" y="5608172"/>
                <a:ext cx="116692" cy="513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3" name="Rectangle 102"/>
              <p:cNvSpPr>
                <a:spLocks noChangeArrowheads="1"/>
              </p:cNvSpPr>
              <p:nvPr/>
            </p:nvSpPr>
            <p:spPr bwMode="auto">
              <a:xfrm>
                <a:off x="9122195" y="5384125"/>
                <a:ext cx="115136"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4" name="Rectangle 103"/>
              <p:cNvSpPr>
                <a:spLocks noChangeArrowheads="1"/>
              </p:cNvSpPr>
              <p:nvPr/>
            </p:nvSpPr>
            <p:spPr bwMode="auto">
              <a:xfrm>
                <a:off x="9700985" y="5384125"/>
                <a:ext cx="113580" cy="34230"/>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128" name="Group 127"/>
              <p:cNvGrpSpPr/>
              <p:nvPr/>
            </p:nvGrpSpPr>
            <p:grpSpPr>
              <a:xfrm>
                <a:off x="9280338" y="4613359"/>
                <a:ext cx="377637" cy="528290"/>
                <a:chOff x="9374573" y="4664153"/>
                <a:chExt cx="312233" cy="436794"/>
              </a:xfrm>
            </p:grpSpPr>
            <p:sp>
              <p:nvSpPr>
                <p:cNvPr id="302"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3"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4"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3"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4"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5"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6"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7"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8"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19"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2"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3"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4"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5"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6"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7"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8"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19"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20"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300" name="Freeform 323"/>
              <p:cNvSpPr>
                <a:spLocks/>
              </p:cNvSpPr>
              <p:nvPr/>
            </p:nvSpPr>
            <p:spPr bwMode="auto">
              <a:xfrm>
                <a:off x="9280025"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01" name="Freeform 324"/>
              <p:cNvSpPr>
                <a:spLocks/>
              </p:cNvSpPr>
              <p:nvPr/>
            </p:nvSpPr>
            <p:spPr bwMode="auto">
              <a:xfrm>
                <a:off x="9472099" y="6759963"/>
                <a:ext cx="175796" cy="8789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281" name="Freeform 97"/>
              <p:cNvSpPr>
                <a:spLocks/>
              </p:cNvSpPr>
              <p:nvPr/>
            </p:nvSpPr>
            <p:spPr bwMode="auto">
              <a:xfrm>
                <a:off x="9869022" y="5353006"/>
                <a:ext cx="525890" cy="255166"/>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grpSp>
        <p:nvGrpSpPr>
          <p:cNvPr id="560" name="Group 559"/>
          <p:cNvGrpSpPr/>
          <p:nvPr/>
        </p:nvGrpSpPr>
        <p:grpSpPr>
          <a:xfrm>
            <a:off x="8285485" y="4665055"/>
            <a:ext cx="736304" cy="2319769"/>
            <a:chOff x="8164080" y="4538026"/>
            <a:chExt cx="736600" cy="2320703"/>
          </a:xfrm>
        </p:grpSpPr>
        <p:grpSp>
          <p:nvGrpSpPr>
            <p:cNvPr id="559" name="Group 558"/>
            <p:cNvGrpSpPr/>
            <p:nvPr/>
          </p:nvGrpSpPr>
          <p:grpSpPr>
            <a:xfrm>
              <a:off x="8164080" y="4538026"/>
              <a:ext cx="736600" cy="2278663"/>
              <a:chOff x="6086476" y="7174900"/>
              <a:chExt cx="736600" cy="2278663"/>
            </a:xfrm>
          </p:grpSpPr>
          <p:sp>
            <p:nvSpPr>
              <p:cNvPr id="1366"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p:txBody>
          </p:sp>
          <p:sp>
            <p:nvSpPr>
              <p:cNvPr id="1367"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1403" tIns="45702" rIns="91403" bIns="45702" numCol="1" anchor="t" anchorCtr="0" compatLnSpc="1">
                <a:prstTxWarp prst="textNoShape">
                  <a:avLst/>
                </a:prstTxWarp>
              </a:bodyPr>
              <a:lstStyle/>
              <a:p>
                <a:pPr defTabSz="932319"/>
                <a:endParaRPr lang="en-US" sz="1835" dirty="0">
                  <a:solidFill>
                    <a:srgbClr val="404040"/>
                  </a:solidFill>
                </a:endParaRPr>
              </a:p>
              <a:p>
                <a:pPr defTabSz="932319"/>
                <a:endParaRPr lang="en-US" sz="1835" dirty="0">
                  <a:solidFill>
                    <a:srgbClr val="404040"/>
                  </a:solidFill>
                </a:endParaRPr>
              </a:p>
              <a:p>
                <a:pPr defTabSz="932319"/>
                <a:endParaRPr lang="en-US" sz="1835" dirty="0">
                  <a:solidFill>
                    <a:srgbClr val="404040"/>
                  </a:solidFill>
                </a:endParaRPr>
              </a:p>
            </p:txBody>
          </p:sp>
          <p:sp>
            <p:nvSpPr>
              <p:cNvPr id="1418"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2"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3"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4"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5"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7"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28"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0"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6"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437"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1"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552"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nvGrpSpPr>
              <p:cNvPr id="558" name="Group 557"/>
              <p:cNvGrpSpPr/>
              <p:nvPr/>
            </p:nvGrpSpPr>
            <p:grpSpPr>
              <a:xfrm>
                <a:off x="6275388" y="7174900"/>
                <a:ext cx="353529" cy="441132"/>
                <a:chOff x="6770468" y="7164742"/>
                <a:chExt cx="289365" cy="361068"/>
              </a:xfrm>
            </p:grpSpPr>
            <p:sp>
              <p:nvSpPr>
                <p:cNvPr id="1361"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3"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4"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75"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4"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5"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6"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7"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8"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89"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0"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1"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2"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393"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grpSp>
        <p:sp>
          <p:nvSpPr>
            <p:cNvPr id="1368"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sp>
          <p:nvSpPr>
            <p:cNvPr id="1369"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chemeClr val="tx1">
                <a:lumMod val="50000"/>
              </a:schemeClr>
            </a:solidFill>
            <a:ln>
              <a:noFill/>
            </a:ln>
          </p:spPr>
          <p:txBody>
            <a:bodyPr vert="horz" wrap="square" lIns="91403" tIns="45702" rIns="91403" bIns="45702" numCol="1" anchor="t" anchorCtr="0" compatLnSpc="1">
              <a:prstTxWarp prst="textNoShape">
                <a:avLst/>
              </a:prstTxWarp>
            </a:bodyPr>
            <a:lstStyle/>
            <a:p>
              <a:pPr defTabSz="932319"/>
              <a:endParaRPr lang="en-US" sz="1835">
                <a:solidFill>
                  <a:srgbClr val="404040"/>
                </a:solidFill>
              </a:endParaRPr>
            </a:p>
          </p:txBody>
        </p:sp>
      </p:grpSp>
      <p:sp>
        <p:nvSpPr>
          <p:cNvPr id="14" name="TextBox 13"/>
          <p:cNvSpPr txBox="1"/>
          <p:nvPr/>
        </p:nvSpPr>
        <p:spPr>
          <a:xfrm>
            <a:off x="6215203" y="679823"/>
            <a:ext cx="4655845" cy="768409"/>
          </a:xfrm>
          <a:prstGeom prst="rect">
            <a:avLst/>
          </a:prstGeom>
          <a:noFill/>
        </p:spPr>
        <p:txBody>
          <a:bodyPr wrap="none" lIns="0" tIns="0" rIns="0" bIns="0" rtlCol="0">
            <a:spAutoFit/>
          </a:bodyPr>
          <a:lstStyle/>
          <a:p>
            <a:r>
              <a:rPr lang="en-US" sz="4896" spc="-71" dirty="0">
                <a:solidFill>
                  <a:schemeClr val="tx1">
                    <a:lumMod val="75000"/>
                  </a:schemeClr>
                </a:solidFill>
                <a:latin typeface="+mj-lt"/>
              </a:rPr>
              <a:t>Sharing is caring…</a:t>
            </a:r>
            <a:endParaRPr lang="fi-FI" sz="4896" spc="-71" dirty="0">
              <a:solidFill>
                <a:schemeClr val="tx1">
                  <a:lumMod val="75000"/>
                </a:schemeClr>
              </a:solidFill>
              <a:latin typeface="+mj-lt"/>
            </a:endParaRPr>
          </a:p>
        </p:txBody>
      </p:sp>
      <p:sp>
        <p:nvSpPr>
          <p:cNvPr id="187" name="TextBox 186"/>
          <p:cNvSpPr txBox="1"/>
          <p:nvPr/>
        </p:nvSpPr>
        <p:spPr>
          <a:xfrm>
            <a:off x="411911" y="5284671"/>
            <a:ext cx="6001323" cy="627864"/>
          </a:xfrm>
          <a:prstGeom prst="rect">
            <a:avLst/>
          </a:prstGeom>
          <a:noFill/>
        </p:spPr>
        <p:txBody>
          <a:bodyPr wrap="none" lIns="0" tIns="0" rIns="0" bIns="0" rtlCol="0">
            <a:spAutoFit/>
          </a:bodyPr>
          <a:lstStyle/>
          <a:p>
            <a:r>
              <a:rPr lang="en-US" sz="4080" b="1" spc="-71" dirty="0">
                <a:solidFill>
                  <a:schemeClr val="tx2"/>
                </a:solidFill>
                <a:latin typeface="+mj-lt"/>
              </a:rPr>
              <a:t>http://aka.ms/SharePointPnP</a:t>
            </a:r>
            <a:endParaRPr lang="fi-FI" sz="4080" b="1" spc="-71" dirty="0">
              <a:solidFill>
                <a:schemeClr val="tx2"/>
              </a:solidFill>
              <a:latin typeface="+mj-lt"/>
            </a:endParaRPr>
          </a:p>
        </p:txBody>
      </p:sp>
    </p:spTree>
    <p:extLst>
      <p:ext uri="{BB962C8B-B14F-4D97-AF65-F5344CB8AC3E}">
        <p14:creationId xmlns:p14="http://schemas.microsoft.com/office/powerpoint/2010/main" val="372691294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87"/>
                                        </p:tgtEl>
                                        <p:attrNameLst>
                                          <p:attrName>style.visibility</p:attrName>
                                        </p:attrNameLst>
                                      </p:cBhvr>
                                      <p:to>
                                        <p:strVal val="visible"/>
                                      </p:to>
                                    </p:set>
                                    <p:animEffect transition="in" filter="wipe(left)">
                                      <p:cBhvr>
                                        <p:cTn id="10" dur="1000"/>
                                        <p:tgtEl>
                                          <p:spTgt spid="187"/>
                                        </p:tgtEl>
                                      </p:cBhvr>
                                    </p:animEffect>
                                  </p:childTnLst>
                                </p:cTn>
                              </p:par>
                              <p:par>
                                <p:cTn id="11" presetID="22" presetClass="entr" presetSubtype="8" fill="hold"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1500"/>
                                  </p:stCondLst>
                                  <p:childTnLst>
                                    <p:set>
                                      <p:cBhvr>
                                        <p:cTn id="15" dur="1" fill="hold">
                                          <p:stCondLst>
                                            <p:cond delay="0"/>
                                          </p:stCondLst>
                                        </p:cTn>
                                        <p:tgtEl>
                                          <p:spTgt spid="561"/>
                                        </p:tgtEl>
                                        <p:attrNameLst>
                                          <p:attrName>style.visibility</p:attrName>
                                        </p:attrNameLst>
                                      </p:cBhvr>
                                      <p:to>
                                        <p:strVal val="visible"/>
                                      </p:to>
                                    </p:set>
                                    <p:animEffect transition="in" filter="wipe(left)">
                                      <p:cBhvr>
                                        <p:cTn id="16" dur="500"/>
                                        <p:tgtEl>
                                          <p:spTgt spid="56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94"/>
                                        </p:tgtEl>
                                        <p:attrNameLst>
                                          <p:attrName>style.visibility</p:attrName>
                                        </p:attrNameLst>
                                      </p:cBhvr>
                                      <p:to>
                                        <p:strVal val="visible"/>
                                      </p:to>
                                    </p:set>
                                    <p:animEffect transition="in" filter="fade">
                                      <p:cBhvr>
                                        <p:cTn id="19" dur="3000"/>
                                        <p:tgtEl>
                                          <p:spTgt spid="1294"/>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295"/>
                                        </p:tgtEl>
                                        <p:attrNameLst>
                                          <p:attrName>style.visibility</p:attrName>
                                        </p:attrNameLst>
                                      </p:cBhvr>
                                      <p:to>
                                        <p:strVal val="visible"/>
                                      </p:to>
                                    </p:set>
                                    <p:animEffect transition="in" filter="fade">
                                      <p:cBhvr>
                                        <p:cTn id="22" dur="3000"/>
                                        <p:tgtEl>
                                          <p:spTgt spid="129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293"/>
                                        </p:tgtEl>
                                        <p:attrNameLst>
                                          <p:attrName>style.visibility</p:attrName>
                                        </p:attrNameLst>
                                      </p:cBhvr>
                                      <p:to>
                                        <p:strVal val="visible"/>
                                      </p:to>
                                    </p:set>
                                    <p:animEffect transition="in" filter="fade">
                                      <p:cBhvr>
                                        <p:cTn id="25" dur="3000"/>
                                        <p:tgtEl>
                                          <p:spTgt spid="1293"/>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292"/>
                                        </p:tgtEl>
                                        <p:attrNameLst>
                                          <p:attrName>style.visibility</p:attrName>
                                        </p:attrNameLst>
                                      </p:cBhvr>
                                      <p:to>
                                        <p:strVal val="visible"/>
                                      </p:to>
                                    </p:set>
                                    <p:animEffect transition="in" filter="fade">
                                      <p:cBhvr>
                                        <p:cTn id="28" dur="3000"/>
                                        <p:tgtEl>
                                          <p:spTgt spid="1292"/>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358"/>
                                        </p:tgtEl>
                                        <p:attrNameLst>
                                          <p:attrName>style.visibility</p:attrName>
                                        </p:attrNameLst>
                                      </p:cBhvr>
                                      <p:to>
                                        <p:strVal val="visible"/>
                                      </p:to>
                                    </p:set>
                                    <p:animEffect transition="in" filter="fade">
                                      <p:cBhvr>
                                        <p:cTn id="31" dur="3000"/>
                                        <p:tgtEl>
                                          <p:spTgt spid="1358"/>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359"/>
                                        </p:tgtEl>
                                        <p:attrNameLst>
                                          <p:attrName>style.visibility</p:attrName>
                                        </p:attrNameLst>
                                      </p:cBhvr>
                                      <p:to>
                                        <p:strVal val="visible"/>
                                      </p:to>
                                    </p:set>
                                    <p:animEffect transition="in" filter="fade">
                                      <p:cBhvr>
                                        <p:cTn id="34" dur="3000"/>
                                        <p:tgtEl>
                                          <p:spTgt spid="1359"/>
                                        </p:tgtEl>
                                      </p:cBhvr>
                                    </p:animEffect>
                                  </p:childTnLst>
                                </p:cTn>
                              </p:par>
                              <p:par>
                                <p:cTn id="35" presetID="42" presetClass="entr" presetSubtype="0" fill="hold" nodeType="withEffect">
                                  <p:stCondLst>
                                    <p:cond delay="50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500"/>
                                  </p:stCondLst>
                                  <p:childTnLst>
                                    <p:set>
                                      <p:cBhvr>
                                        <p:cTn id="41" dur="1" fill="hold">
                                          <p:stCondLst>
                                            <p:cond delay="0"/>
                                          </p:stCondLst>
                                        </p:cTn>
                                        <p:tgtEl>
                                          <p:spTgt spid="560"/>
                                        </p:tgtEl>
                                        <p:attrNameLst>
                                          <p:attrName>style.visibility</p:attrName>
                                        </p:attrNameLst>
                                      </p:cBhvr>
                                      <p:to>
                                        <p:strVal val="visible"/>
                                      </p:to>
                                    </p:set>
                                    <p:animEffect transition="in" filter="fade">
                                      <p:cBhvr>
                                        <p:cTn id="42" dur="1000"/>
                                        <p:tgtEl>
                                          <p:spTgt spid="560"/>
                                        </p:tgtEl>
                                      </p:cBhvr>
                                    </p:animEffect>
                                    <p:anim calcmode="lin" valueType="num">
                                      <p:cBhvr>
                                        <p:cTn id="43" dur="1000" fill="hold"/>
                                        <p:tgtEl>
                                          <p:spTgt spid="560"/>
                                        </p:tgtEl>
                                        <p:attrNameLst>
                                          <p:attrName>ppt_x</p:attrName>
                                        </p:attrNameLst>
                                      </p:cBhvr>
                                      <p:tavLst>
                                        <p:tav tm="0">
                                          <p:val>
                                            <p:strVal val="#ppt_x"/>
                                          </p:val>
                                        </p:tav>
                                        <p:tav tm="100000">
                                          <p:val>
                                            <p:strVal val="#ppt_x"/>
                                          </p:val>
                                        </p:tav>
                                      </p:tavLst>
                                    </p:anim>
                                    <p:anim calcmode="lin" valueType="num">
                                      <p:cBhvr>
                                        <p:cTn id="44" dur="1000" fill="hold"/>
                                        <p:tgtEl>
                                          <p:spTgt spid="56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6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 grpId="0" animBg="1"/>
      <p:bldP spid="1293" grpId="0" animBg="1"/>
      <p:bldP spid="1294" grpId="0" animBg="1"/>
      <p:bldP spid="1295" grpId="0" animBg="1"/>
      <p:bldP spid="1358" grpId="0" animBg="1"/>
      <p:bldP spid="1359" grpId="0" animBg="1"/>
      <p:bldP spid="14" grpId="0"/>
      <p:bldP spid="18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64"/>
          <a:stretch/>
        </p:blipFill>
        <p:spPr>
          <a:xfrm>
            <a:off x="-881" y="-320"/>
            <a:ext cx="12436475" cy="6995160"/>
          </a:xfrm>
          <a:prstGeom prst="rect">
            <a:avLst/>
          </a:prstGeom>
        </p:spPr>
      </p:pic>
      <p:sp>
        <p:nvSpPr>
          <p:cNvPr id="8" name="Freeform 7"/>
          <p:cNvSpPr/>
          <p:nvPr/>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83" y="4588760"/>
            <a:ext cx="12434711" cy="1554243"/>
          </a:xfrm>
          <a:prstGeom prst="rect">
            <a:avLst/>
          </a:prstGeom>
          <a:solidFill>
            <a:srgbClr val="00188F">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2810" tIns="46630" rIns="914270" bIns="46630" numCol="1" rtlCol="0" anchor="ctr" anchorCtr="0" compatLnSpc="1">
            <a:prstTxWarp prst="textNoShape">
              <a:avLst/>
            </a:prstTxWarp>
          </a:bodyPr>
          <a:lstStyle/>
          <a:p>
            <a:pPr defTabSz="932293" fontAlgn="base">
              <a:spcBef>
                <a:spcPct val="0"/>
              </a:spcBef>
              <a:spcAft>
                <a:spcPct val="0"/>
              </a:spcAft>
              <a:defRPr/>
            </a:pPr>
            <a:endParaRPr lang="en-US" sz="3199" kern="0" dirty="0">
              <a:gradFill>
                <a:gsLst>
                  <a:gs pos="0">
                    <a:srgbClr val="FFFFFF"/>
                  </a:gs>
                  <a:gs pos="100000">
                    <a:srgbClr val="FFFFFF"/>
                  </a:gs>
                </a:gsLst>
                <a:lin ang="5400000" scaled="0"/>
              </a:gradFill>
              <a:latin typeface="Segoe UI Light"/>
            </a:endParaRPr>
          </a:p>
        </p:txBody>
      </p:sp>
      <p:sp>
        <p:nvSpPr>
          <p:cNvPr id="6" name="Oval 5"/>
          <p:cNvSpPr/>
          <p:nvPr/>
        </p:nvSpPr>
        <p:spPr bwMode="auto">
          <a:xfrm>
            <a:off x="275482" y="4316707"/>
            <a:ext cx="2076155" cy="2076155"/>
          </a:xfrm>
          <a:prstGeom prst="ellipse">
            <a:avLst/>
          </a:prstGeom>
          <a:solidFill>
            <a:schemeClr val="tx1"/>
          </a:solidFill>
          <a:ln w="762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805" y="4696066"/>
            <a:ext cx="809510" cy="131743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FFFFFF"/>
              </a:solidFill>
            </a:endParaRPr>
          </a:p>
        </p:txBody>
      </p:sp>
      <p:sp>
        <p:nvSpPr>
          <p:cNvPr id="13" name="Title 3"/>
          <p:cNvSpPr txBox="1">
            <a:spLocks/>
          </p:cNvSpPr>
          <p:nvPr/>
        </p:nvSpPr>
        <p:spPr>
          <a:xfrm>
            <a:off x="275481" y="1364586"/>
            <a:ext cx="11885514" cy="183171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1497" dirty="0">
                <a:gradFill>
                  <a:gsLst>
                    <a:gs pos="1250">
                      <a:srgbClr val="FFFFFF"/>
                    </a:gs>
                    <a:gs pos="100000">
                      <a:srgbClr val="FFFFFF"/>
                    </a:gs>
                  </a:gsLst>
                  <a:lin ang="5400000" scaled="0"/>
                </a:gradFill>
              </a:rPr>
              <a:t>Q&amp;A</a:t>
            </a:r>
          </a:p>
        </p:txBody>
      </p:sp>
    </p:spTree>
    <p:extLst>
      <p:ext uri="{BB962C8B-B14F-4D97-AF65-F5344CB8AC3E}">
        <p14:creationId xmlns:p14="http://schemas.microsoft.com/office/powerpoint/2010/main" val="376954739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11" name="Group 10"/>
          <p:cNvGrpSpPr/>
          <p:nvPr/>
        </p:nvGrpSpPr>
        <p:grpSpPr>
          <a:xfrm>
            <a:off x="2401845" y="1841078"/>
            <a:ext cx="6697109" cy="729177"/>
            <a:chOff x="2401845" y="1841078"/>
            <a:chExt cx="6697109" cy="729177"/>
          </a:xfrm>
        </p:grpSpPr>
        <p:sp>
          <p:nvSpPr>
            <p:cNvPr id="25" name="Rectangle 24"/>
            <p:cNvSpPr/>
            <p:nvPr/>
          </p:nvSpPr>
          <p:spPr bwMode="auto">
            <a:xfrm>
              <a:off x="2689845" y="1841078"/>
              <a:ext cx="6409109" cy="729177"/>
            </a:xfrm>
            <a:prstGeom prst="rect">
              <a:avLst/>
            </a:prstGeom>
            <a:solidFill>
              <a:srgbClr val="0072C6"/>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Add a custom property pane field</a:t>
              </a:r>
            </a:p>
          </p:txBody>
        </p:sp>
        <p:grpSp>
          <p:nvGrpSpPr>
            <p:cNvPr id="9" name="Group 8"/>
            <p:cNvGrpSpPr/>
            <p:nvPr/>
          </p:nvGrpSpPr>
          <p:grpSpPr>
            <a:xfrm>
              <a:off x="2401845" y="1917666"/>
              <a:ext cx="576000" cy="576000"/>
              <a:chOff x="8738517" y="2260867"/>
              <a:chExt cx="576000" cy="576000"/>
            </a:xfrm>
          </p:grpSpPr>
          <p:sp>
            <p:nvSpPr>
              <p:cNvPr id="3" name="Oval 2"/>
              <p:cNvSpPr/>
              <p:nvPr/>
            </p:nvSpPr>
            <p:spPr bwMode="auto">
              <a:xfrm>
                <a:off x="8738517" y="2260867"/>
                <a:ext cx="576000" cy="576000"/>
              </a:xfrm>
              <a:prstGeom prst="ellipse">
                <a:avLst/>
              </a:prstGeom>
              <a:solidFill>
                <a:schemeClr val="bg1"/>
              </a:solidFill>
              <a:ln w="381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5" name="Straight Arrow Connector 4"/>
              <p:cNvCxnSpPr/>
              <p:nvPr/>
            </p:nvCxnSpPr>
            <p:spPr>
              <a:xfrm>
                <a:off x="8810517" y="2548867"/>
                <a:ext cx="432000" cy="0"/>
              </a:xfrm>
              <a:prstGeom prst="straightConnector1">
                <a:avLst/>
              </a:prstGeom>
              <a:ln w="50800">
                <a:solidFill>
                  <a:schemeClr val="tx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401845" y="2650463"/>
            <a:ext cx="6697109" cy="729177"/>
            <a:chOff x="2401845" y="2650463"/>
            <a:chExt cx="6697109" cy="729177"/>
          </a:xfrm>
        </p:grpSpPr>
        <p:sp>
          <p:nvSpPr>
            <p:cNvPr id="26" name="Rectangle 25"/>
            <p:cNvSpPr/>
            <p:nvPr/>
          </p:nvSpPr>
          <p:spPr bwMode="auto">
            <a:xfrm>
              <a:off x="2689845" y="2650463"/>
              <a:ext cx="6409109" cy="729177"/>
            </a:xfrm>
            <a:prstGeom prst="rect">
              <a:avLst/>
            </a:prstGeom>
            <a:solidFill>
              <a:srgbClr val="DC3C00"/>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Loading mock and SharePoint data into a custom property pane field</a:t>
              </a:r>
            </a:p>
          </p:txBody>
        </p:sp>
        <p:grpSp>
          <p:nvGrpSpPr>
            <p:cNvPr id="29" name="Group 28"/>
            <p:cNvGrpSpPr/>
            <p:nvPr/>
          </p:nvGrpSpPr>
          <p:grpSpPr>
            <a:xfrm>
              <a:off x="2401845" y="2718309"/>
              <a:ext cx="576000" cy="576000"/>
              <a:chOff x="8738517" y="2260867"/>
              <a:chExt cx="576000" cy="576000"/>
            </a:xfrm>
          </p:grpSpPr>
          <p:sp>
            <p:nvSpPr>
              <p:cNvPr id="30" name="Oval 29"/>
              <p:cNvSpPr/>
              <p:nvPr/>
            </p:nvSpPr>
            <p:spPr bwMode="auto">
              <a:xfrm>
                <a:off x="8738517" y="2260867"/>
                <a:ext cx="576000" cy="576000"/>
              </a:xfrm>
              <a:prstGeom prst="ellipse">
                <a:avLst/>
              </a:prstGeom>
              <a:solidFill>
                <a:schemeClr val="bg1"/>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3" name="Straight Arrow Connector 32"/>
              <p:cNvCxnSpPr/>
              <p:nvPr/>
            </p:nvCxnSpPr>
            <p:spPr>
              <a:xfrm>
                <a:off x="8810517" y="2548867"/>
                <a:ext cx="432000" cy="0"/>
              </a:xfrm>
              <a:prstGeom prst="straightConnector1">
                <a:avLst/>
              </a:prstGeom>
              <a:ln w="50800">
                <a:solidFill>
                  <a:schemeClr val="accent3"/>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2392583" y="3459848"/>
            <a:ext cx="6706371" cy="729177"/>
            <a:chOff x="2392583" y="3459848"/>
            <a:chExt cx="6706371" cy="729177"/>
          </a:xfrm>
        </p:grpSpPr>
        <p:sp>
          <p:nvSpPr>
            <p:cNvPr id="28" name="Rectangle 27"/>
            <p:cNvSpPr/>
            <p:nvPr/>
          </p:nvSpPr>
          <p:spPr bwMode="auto">
            <a:xfrm>
              <a:off x="2689845" y="3459848"/>
              <a:ext cx="6409109" cy="729177"/>
            </a:xfrm>
            <a:prstGeom prst="rect">
              <a:avLst/>
            </a:prstGeom>
            <a:solidFill>
              <a:srgbClr val="008272"/>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Creating custom property pane controls</a:t>
              </a:r>
            </a:p>
          </p:txBody>
        </p:sp>
        <p:grpSp>
          <p:nvGrpSpPr>
            <p:cNvPr id="34" name="Group 33"/>
            <p:cNvGrpSpPr/>
            <p:nvPr/>
          </p:nvGrpSpPr>
          <p:grpSpPr>
            <a:xfrm>
              <a:off x="2392583" y="3536436"/>
              <a:ext cx="576000" cy="576000"/>
              <a:chOff x="8738517" y="2260867"/>
              <a:chExt cx="576000" cy="576000"/>
            </a:xfrm>
          </p:grpSpPr>
          <p:sp>
            <p:nvSpPr>
              <p:cNvPr id="35" name="Oval 34"/>
              <p:cNvSpPr/>
              <p:nvPr/>
            </p:nvSpPr>
            <p:spPr bwMode="auto">
              <a:xfrm>
                <a:off x="8738517" y="2260867"/>
                <a:ext cx="576000" cy="576000"/>
              </a:xfrm>
              <a:prstGeom prst="ellipse">
                <a:avLst/>
              </a:prstGeom>
              <a:solidFill>
                <a:schemeClr val="bg1"/>
              </a:solidFill>
              <a:ln w="38100">
                <a:solidFill>
                  <a:srgbClr val="00827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6" name="Straight Arrow Connector 35"/>
              <p:cNvCxnSpPr/>
              <p:nvPr/>
            </p:nvCxnSpPr>
            <p:spPr>
              <a:xfrm>
                <a:off x="8810517" y="2548867"/>
                <a:ext cx="432000" cy="0"/>
              </a:xfrm>
              <a:prstGeom prst="straightConnector1">
                <a:avLst/>
              </a:prstGeom>
              <a:ln w="5080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392583" y="4269234"/>
            <a:ext cx="6706371" cy="729177"/>
            <a:chOff x="2392583" y="4269234"/>
            <a:chExt cx="6706371" cy="729177"/>
          </a:xfrm>
        </p:grpSpPr>
        <p:sp>
          <p:nvSpPr>
            <p:cNvPr id="27" name="Rectangle 26"/>
            <p:cNvSpPr/>
            <p:nvPr/>
          </p:nvSpPr>
          <p:spPr bwMode="auto">
            <a:xfrm>
              <a:off x="2689845" y="4269234"/>
              <a:ext cx="6409109" cy="729177"/>
            </a:xfrm>
            <a:prstGeom prst="rect">
              <a:avLst/>
            </a:prstGeom>
            <a:solidFill>
              <a:srgbClr val="68217A"/>
            </a:solidFill>
            <a:ln w="10795" cap="flat" cmpd="sng" algn="ctr">
              <a:noFill/>
              <a:prstDash val="solid"/>
              <a:headEnd type="none" w="med" len="med"/>
              <a:tailEnd type="none" w="med" len="med"/>
            </a:ln>
            <a:effectLst/>
          </p:spPr>
          <p:txBody>
            <a:bodyPr vert="horz" wrap="square" lIns="648000" tIns="46607" rIns="0" bIns="46607" numCol="1" rtlCol="0" anchor="ctr" anchorCtr="0" compatLnSpc="1">
              <a:prstTxWarp prst="textNoShape">
                <a:avLst/>
              </a:prstTxWarp>
            </a:bodyPr>
            <a:lstStyle/>
            <a:p>
              <a:pPr defTabSz="931767" fontAlgn="base">
                <a:spcBef>
                  <a:spcPct val="0"/>
                </a:spcBef>
                <a:spcAft>
                  <a:spcPct val="0"/>
                </a:spcAft>
                <a:defRPr/>
              </a:pPr>
              <a:r>
                <a:rPr lang="en-US" sz="2400" kern="0" dirty="0">
                  <a:ln>
                    <a:solidFill>
                      <a:srgbClr val="0072C6">
                        <a:alpha val="0"/>
                      </a:srgbClr>
                    </a:solidFill>
                  </a:ln>
                  <a:solidFill>
                    <a:srgbClr val="FFFFFF"/>
                  </a:solidFill>
                  <a:latin typeface="Segoe UI Light"/>
                </a:rPr>
                <a:t>Q&amp;A</a:t>
              </a:r>
            </a:p>
          </p:txBody>
        </p:sp>
        <p:grpSp>
          <p:nvGrpSpPr>
            <p:cNvPr id="37" name="Group 36"/>
            <p:cNvGrpSpPr/>
            <p:nvPr/>
          </p:nvGrpSpPr>
          <p:grpSpPr>
            <a:xfrm>
              <a:off x="2392583" y="4354563"/>
              <a:ext cx="576000" cy="576000"/>
              <a:chOff x="8738517" y="2260867"/>
              <a:chExt cx="576000" cy="576000"/>
            </a:xfrm>
          </p:grpSpPr>
          <p:sp>
            <p:nvSpPr>
              <p:cNvPr id="38" name="Oval 37"/>
              <p:cNvSpPr/>
              <p:nvPr/>
            </p:nvSpPr>
            <p:spPr bwMode="auto">
              <a:xfrm>
                <a:off x="8738517" y="2260867"/>
                <a:ext cx="576000" cy="576000"/>
              </a:xfrm>
              <a:prstGeom prst="ellipse">
                <a:avLst/>
              </a:prstGeom>
              <a:solidFill>
                <a:schemeClr val="bg1"/>
              </a:solid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i-FI" sz="2000" dirty="0">
                  <a:gradFill>
                    <a:gsLst>
                      <a:gs pos="0">
                        <a:srgbClr val="FFFFFF"/>
                      </a:gs>
                      <a:gs pos="100000">
                        <a:srgbClr val="FFFFFF"/>
                      </a:gs>
                    </a:gsLst>
                    <a:lin ang="5400000" scaled="0"/>
                  </a:gradFill>
                </a:endParaRPr>
              </a:p>
            </p:txBody>
          </p:sp>
          <p:cxnSp>
            <p:nvCxnSpPr>
              <p:cNvPr id="39" name="Straight Arrow Connector 38"/>
              <p:cNvCxnSpPr/>
              <p:nvPr/>
            </p:nvCxnSpPr>
            <p:spPr>
              <a:xfrm>
                <a:off x="8810517" y="2548867"/>
                <a:ext cx="432000" cy="0"/>
              </a:xfrm>
              <a:prstGeom prst="straightConnector1">
                <a:avLst/>
              </a:prstGeom>
              <a:ln w="50800">
                <a:solidFill>
                  <a:schemeClr val="accent4"/>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7613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endParaRPr lang="fi-FI" dirty="0"/>
          </a:p>
        </p:txBody>
      </p:sp>
      <p:sp>
        <p:nvSpPr>
          <p:cNvPr id="3" name="TextBox 2"/>
          <p:cNvSpPr txBox="1"/>
          <p:nvPr/>
        </p:nvSpPr>
        <p:spPr>
          <a:xfrm>
            <a:off x="274639" y="976982"/>
            <a:ext cx="4287414" cy="4773614"/>
          </a:xfrm>
          <a:prstGeom prst="rect">
            <a:avLst/>
          </a:prstGeom>
          <a:noFill/>
        </p:spPr>
        <p:txBody>
          <a:bodyPr wrap="square" lIns="182880" tIns="146304" rIns="182880" bIns="146304" rtlCol="0">
            <a:spAutoFit/>
          </a:bodyPr>
          <a:lstStyle/>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The property pane supports the following field types out-of-the-box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Label</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Multi-line Textbox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Checkbox</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Dropdown</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Link</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Slider</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Toggle</a:t>
            </a:r>
          </a:p>
          <a:p>
            <a:pPr marL="809271" lvl="1" indent="-342900">
              <a:lnSpc>
                <a:spcPct val="90000"/>
              </a:lnSpc>
              <a:spcBef>
                <a:spcPct val="20000"/>
              </a:spcBef>
              <a:buSzPct val="90000"/>
              <a:buFont typeface="Arial" pitchFamily="34" charset="0"/>
              <a:buChar char="•"/>
            </a:pPr>
            <a:r>
              <a:rPr lang="en-US" dirty="0">
                <a:gradFill>
                  <a:gsLst>
                    <a:gs pos="1250">
                      <a:schemeClr val="tx1"/>
                    </a:gs>
                    <a:gs pos="100000">
                      <a:schemeClr val="tx1"/>
                    </a:gs>
                  </a:gsLst>
                  <a:lin ang="5400000" scaled="0"/>
                </a:gradFill>
                <a:latin typeface="+mj-lt"/>
              </a:rPr>
              <a:t>Custom</a:t>
            </a:r>
          </a:p>
          <a:p>
            <a:pPr marL="342900" indent="-342900">
              <a:lnSpc>
                <a:spcPct val="90000"/>
              </a:lnSpc>
              <a:spcBef>
                <a:spcPct val="20000"/>
              </a:spcBef>
              <a:buSzPct val="90000"/>
              <a:buFont typeface="Arial" pitchFamily="34" charset="0"/>
              <a:buChar char="•"/>
            </a:pPr>
            <a:r>
              <a:rPr lang="en-US" sz="2400" dirty="0">
                <a:gradFill>
                  <a:gsLst>
                    <a:gs pos="1250">
                      <a:schemeClr val="tx1"/>
                    </a:gs>
                    <a:gs pos="100000">
                      <a:schemeClr val="tx1"/>
                    </a:gs>
                  </a:gsLst>
                  <a:lin ang="5400000" scaled="0"/>
                </a:gradFill>
                <a:latin typeface="+mj-lt"/>
              </a:rPr>
              <a:t>You may also create your own custom field types</a:t>
            </a:r>
          </a:p>
        </p:txBody>
      </p:sp>
      <p:pic>
        <p:nvPicPr>
          <p:cNvPr id="5" name="Picture 4"/>
          <p:cNvPicPr>
            <a:picLocks noChangeAspect="1"/>
          </p:cNvPicPr>
          <p:nvPr/>
        </p:nvPicPr>
        <p:blipFill>
          <a:blip r:embed="rId3"/>
          <a:stretch>
            <a:fillRect/>
          </a:stretch>
        </p:blipFill>
        <p:spPr>
          <a:xfrm>
            <a:off x="4994101" y="1212849"/>
            <a:ext cx="6408712" cy="4972421"/>
          </a:xfrm>
          <a:prstGeom prst="rect">
            <a:avLst/>
          </a:prstGeom>
        </p:spPr>
      </p:pic>
    </p:spTree>
    <p:extLst>
      <p:ext uri="{BB962C8B-B14F-4D97-AF65-F5344CB8AC3E}">
        <p14:creationId xmlns:p14="http://schemas.microsoft.com/office/powerpoint/2010/main" val="2466138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Implementing custom property pane fields</a:t>
            </a:r>
          </a:p>
        </p:txBody>
      </p:sp>
      <p:sp>
        <p:nvSpPr>
          <p:cNvPr id="2" name="Text Placeholder 1"/>
          <p:cNvSpPr>
            <a:spLocks noGrp="1"/>
          </p:cNvSpPr>
          <p:nvPr>
            <p:ph type="body" sz="quarter" idx="10"/>
          </p:nvPr>
        </p:nvSpPr>
        <p:spPr>
          <a:xfrm>
            <a:off x="274638" y="1212850"/>
            <a:ext cx="11887200" cy="1292662"/>
          </a:xfrm>
        </p:spPr>
        <p:txBody>
          <a:bodyPr/>
          <a:lstStyle/>
          <a:p>
            <a:r>
              <a:rPr lang="en-US" dirty="0"/>
              <a:t>Define an interface in your web part that includes one or more target properties</a:t>
            </a:r>
          </a:p>
        </p:txBody>
      </p:sp>
      <p:pic>
        <p:nvPicPr>
          <p:cNvPr id="5" name="Picture 4"/>
          <p:cNvPicPr>
            <a:picLocks noChangeAspect="1"/>
          </p:cNvPicPr>
          <p:nvPr/>
        </p:nvPicPr>
        <p:blipFill>
          <a:blip r:embed="rId2"/>
          <a:stretch>
            <a:fillRect/>
          </a:stretch>
        </p:blipFill>
        <p:spPr>
          <a:xfrm>
            <a:off x="3085890" y="2633166"/>
            <a:ext cx="6264696" cy="3649070"/>
          </a:xfrm>
          <a:prstGeom prst="rect">
            <a:avLst/>
          </a:prstGeom>
        </p:spPr>
      </p:pic>
    </p:spTree>
    <p:extLst>
      <p:ext uri="{BB962C8B-B14F-4D97-AF65-F5344CB8AC3E}">
        <p14:creationId xmlns:p14="http://schemas.microsoft.com/office/powerpoint/2010/main" val="21650864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255728"/>
          </a:xfrm>
        </p:spPr>
        <p:txBody>
          <a:bodyPr/>
          <a:lstStyle/>
          <a:p>
            <a:r>
              <a:rPr lang="en-US" sz="2400" dirty="0"/>
              <a:t>Import the </a:t>
            </a:r>
            <a:r>
              <a:rPr lang="en-US" sz="2400" b="1" i="1" dirty="0" err="1"/>
              <a:t>PropertyPaneCustomField</a:t>
            </a:r>
            <a:r>
              <a:rPr lang="en-US" sz="2400" dirty="0"/>
              <a:t> field type in the web part class</a:t>
            </a:r>
          </a:p>
          <a:p>
            <a:r>
              <a:rPr lang="en-US" sz="2400" dirty="0"/>
              <a:t>The </a:t>
            </a:r>
            <a:r>
              <a:rPr lang="en-US" sz="2400" b="1" i="1" dirty="0" err="1"/>
              <a:t>PropertyPaneCustomField</a:t>
            </a:r>
            <a:r>
              <a:rPr lang="en-US" sz="2400" dirty="0"/>
              <a:t> field type is available as a modules in the </a:t>
            </a:r>
            <a:r>
              <a:rPr lang="en-US" sz="2400" b="1" dirty="0" err="1"/>
              <a:t>sp</a:t>
            </a:r>
            <a:r>
              <a:rPr lang="en-US" sz="2400" b="1" dirty="0"/>
              <a:t>-</a:t>
            </a:r>
            <a:r>
              <a:rPr lang="en-US" sz="2400" b="1" dirty="0" err="1"/>
              <a:t>webpart</a:t>
            </a:r>
            <a:r>
              <a:rPr lang="en-US" sz="2400" b="1" dirty="0"/>
              <a:t>-base </a:t>
            </a:r>
            <a:r>
              <a:rPr lang="en-US" sz="2400" dirty="0"/>
              <a:t>library</a:t>
            </a:r>
          </a:p>
        </p:txBody>
      </p:sp>
      <p:sp>
        <p:nvSpPr>
          <p:cNvPr id="4" name="Title 3"/>
          <p:cNvSpPr>
            <a:spLocks noGrp="1"/>
          </p:cNvSpPr>
          <p:nvPr>
            <p:ph type="title"/>
          </p:nvPr>
        </p:nvSpPr>
        <p:spPr/>
        <p:txBody>
          <a:bodyPr/>
          <a:lstStyle/>
          <a:p>
            <a:r>
              <a:rPr lang="en-US" sz="4000" dirty="0"/>
              <a:t>Implementing custom property pane fields</a:t>
            </a:r>
          </a:p>
        </p:txBody>
      </p:sp>
      <p:pic>
        <p:nvPicPr>
          <p:cNvPr id="3" name="Picture 2"/>
          <p:cNvPicPr>
            <a:picLocks noChangeAspect="1"/>
          </p:cNvPicPr>
          <p:nvPr/>
        </p:nvPicPr>
        <p:blipFill>
          <a:blip r:embed="rId2"/>
          <a:stretch>
            <a:fillRect/>
          </a:stretch>
        </p:blipFill>
        <p:spPr>
          <a:xfrm>
            <a:off x="3070011" y="2273126"/>
            <a:ext cx="6298820" cy="3915042"/>
          </a:xfrm>
          <a:prstGeom prst="rect">
            <a:avLst/>
          </a:prstGeom>
        </p:spPr>
      </p:pic>
    </p:spTree>
    <p:extLst>
      <p:ext uri="{BB962C8B-B14F-4D97-AF65-F5344CB8AC3E}">
        <p14:creationId xmlns:p14="http://schemas.microsoft.com/office/powerpoint/2010/main" val="1958917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97980" y="1212849"/>
            <a:ext cx="11887200" cy="1477328"/>
          </a:xfrm>
        </p:spPr>
        <p:txBody>
          <a:bodyPr/>
          <a:lstStyle/>
          <a:p>
            <a:r>
              <a:rPr lang="en-US" sz="2000" dirty="0"/>
              <a:t>In the web part class, create a render method for the custom field</a:t>
            </a:r>
          </a:p>
          <a:p>
            <a:endParaRPr lang="en-US" sz="2000" dirty="0"/>
          </a:p>
          <a:p>
            <a:endParaRPr lang="en-US" sz="2000" dirty="0"/>
          </a:p>
          <a:p>
            <a:r>
              <a:rPr lang="en-US" sz="2000" dirty="0"/>
              <a:t>In the </a:t>
            </a:r>
            <a:r>
              <a:rPr lang="en-US" sz="2000" b="1" i="1" dirty="0" err="1"/>
              <a:t>propertyPaneSettings</a:t>
            </a:r>
            <a:r>
              <a:rPr lang="en-US" sz="2000" dirty="0"/>
              <a:t> method, add the custom field definition in a </a:t>
            </a:r>
            <a:r>
              <a:rPr lang="en-US" sz="2000" b="1" i="1" dirty="0" err="1"/>
              <a:t>groupFields</a:t>
            </a:r>
            <a:r>
              <a:rPr lang="en-US" sz="2000" dirty="0"/>
              <a:t> array</a:t>
            </a:r>
          </a:p>
        </p:txBody>
      </p:sp>
      <p:sp>
        <p:nvSpPr>
          <p:cNvPr id="4" name="Title 3"/>
          <p:cNvSpPr>
            <a:spLocks noGrp="1"/>
          </p:cNvSpPr>
          <p:nvPr>
            <p:ph type="title"/>
          </p:nvPr>
        </p:nvSpPr>
        <p:spPr/>
        <p:txBody>
          <a:bodyPr/>
          <a:lstStyle/>
          <a:p>
            <a:r>
              <a:rPr lang="en-US" sz="4000"/>
              <a:t>Implementing custom property pane fields</a:t>
            </a:r>
            <a:endParaRPr lang="en-US" sz="4000" dirty="0"/>
          </a:p>
        </p:txBody>
      </p:sp>
      <p:sp>
        <p:nvSpPr>
          <p:cNvPr id="8" name="Rectangle 7"/>
          <p:cNvSpPr/>
          <p:nvPr/>
        </p:nvSpPr>
        <p:spPr>
          <a:xfrm>
            <a:off x="745629" y="1582181"/>
            <a:ext cx="8436918" cy="738664"/>
          </a:xfrm>
          <a:prstGeom prst="rect">
            <a:avLst/>
          </a:prstGeom>
        </p:spPr>
        <p:txBody>
          <a:bodyPr wrap="squar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customFieldRender</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elem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HTMLElement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elem.innerHTML</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'&lt;div&gt;&lt;h1&gt;This is a custom field.&lt;/h1&gt;&lt;/div&gt;'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11" name="Rectangle 10"/>
          <p:cNvSpPr/>
          <p:nvPr/>
        </p:nvSpPr>
        <p:spPr>
          <a:xfrm>
            <a:off x="745629" y="2633166"/>
            <a:ext cx="10873208" cy="3754874"/>
          </a:xfrm>
          <a:prstGeom prst="rect">
            <a:avLst/>
          </a:prstGeom>
        </p:spPr>
        <p:txBody>
          <a:bodyPr wrap="square">
            <a:spAutoFit/>
          </a:bodyPr>
          <a:lstStyle/>
          <a:p>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propertyPaneSettings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IPropertyPaneSettings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pages: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header: {</a:t>
            </a:r>
          </a:p>
          <a:p>
            <a:r>
              <a:rPr lang="en-US" sz="1400" dirty="0">
                <a:solidFill>
                  <a:srgbClr val="000000"/>
                </a:solidFill>
                <a:latin typeface="Consolas" panose="020B0609020204030204" pitchFamily="49" charset="0"/>
              </a:rPr>
              <a:t>            description: </a:t>
            </a:r>
            <a:r>
              <a:rPr lang="en-US" sz="1400" dirty="0" err="1">
                <a:solidFill>
                  <a:srgbClr val="000000"/>
                </a:solidFill>
                <a:latin typeface="Consolas" panose="020B0609020204030204" pitchFamily="49" charset="0"/>
              </a:rPr>
              <a:t>strings.PropertyPaneDescription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groups: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groupName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strings.BasicGroupName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groupFields</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PropertyPaneCustomField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customField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onRender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customFieldRender.bind</a:t>
            </a:r>
            <a:r>
              <a:rPr lang="en-US" sz="1400" dirty="0">
                <a:solidFill>
                  <a:srgbClr val="000000"/>
                </a:solidFill>
                <a:latin typeface="Consolas" panose="020B0609020204030204" pitchFamily="49" charset="0"/>
              </a:rPr>
              <a:t>(</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cxnSp>
        <p:nvCxnSpPr>
          <p:cNvPr id="6" name="Straight Arrow Connector 5"/>
          <p:cNvCxnSpPr/>
          <p:nvPr/>
        </p:nvCxnSpPr>
        <p:spPr>
          <a:xfrm flipH="1">
            <a:off x="7298357" y="5153446"/>
            <a:ext cx="1512168" cy="0"/>
          </a:xfrm>
          <a:prstGeom prst="straightConnector1">
            <a:avLst/>
          </a:prstGeom>
          <a:ln w="47625">
            <a:headEnd type="none"/>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101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Loading </a:t>
            </a:r>
            <a:r>
              <a:rPr lang="en-US" sz="4000" dirty="0" err="1"/>
              <a:t>async</a:t>
            </a:r>
            <a:r>
              <a:rPr lang="en-US" sz="4000" dirty="0"/>
              <a:t> mock data into a web part property field</a:t>
            </a:r>
          </a:p>
        </p:txBody>
      </p:sp>
      <p:sp>
        <p:nvSpPr>
          <p:cNvPr id="4" name="TextBox 3"/>
          <p:cNvSpPr txBox="1"/>
          <p:nvPr/>
        </p:nvSpPr>
        <p:spPr>
          <a:xfrm>
            <a:off x="274639" y="1210117"/>
            <a:ext cx="11704238" cy="4148828"/>
          </a:xfrm>
          <a:prstGeom prst="rect">
            <a:avLst/>
          </a:prstGeom>
          <a:noFill/>
        </p:spPr>
        <p:txBody>
          <a:bodyPr wrap="square" lIns="182880" tIns="146304" rIns="182880" bIns="146304" rtlCol="0">
            <a:spAutoFit/>
          </a:bodyPr>
          <a:lstStyle/>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field in the web part interface</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variable to store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Define a method to </a:t>
            </a:r>
            <a:r>
              <a:rPr lang="en-US" altLang="zh-CN" sz="3200" dirty="0">
                <a:gradFill>
                  <a:gsLst>
                    <a:gs pos="1250">
                      <a:schemeClr val="tx1"/>
                    </a:gs>
                    <a:gs pos="100000">
                      <a:schemeClr val="tx1"/>
                    </a:gs>
                  </a:gsLst>
                  <a:lin ang="5400000" scaled="0"/>
                </a:gradFill>
                <a:latin typeface="+mj-lt"/>
              </a:rPr>
              <a:t>return the mock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Add an </a:t>
            </a:r>
            <a:r>
              <a:rPr lang="en-US" sz="3200" b="1" i="1" dirty="0" err="1">
                <a:gradFill>
                  <a:gsLst>
                    <a:gs pos="1250">
                      <a:schemeClr val="tx1"/>
                    </a:gs>
                    <a:gs pos="100000">
                      <a:schemeClr val="tx1"/>
                    </a:gs>
                  </a:gsLst>
                  <a:lin ang="5400000" scaled="0"/>
                </a:gradFill>
                <a:latin typeface="+mj-lt"/>
              </a:rPr>
              <a:t>onInit</a:t>
            </a:r>
            <a:r>
              <a:rPr lang="en-US" sz="3200"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514350" indent="-514350">
              <a:lnSpc>
                <a:spcPct val="90000"/>
              </a:lnSpc>
              <a:spcAft>
                <a:spcPts val="600"/>
              </a:spcAft>
              <a:buFont typeface="+mj-lt"/>
              <a:buAutoNum type="arabicPeriod"/>
            </a:pPr>
            <a:r>
              <a:rPr lang="en-US" sz="3200" dirty="0">
                <a:gradFill>
                  <a:gsLst>
                    <a:gs pos="1250">
                      <a:schemeClr val="tx1"/>
                    </a:gs>
                    <a:gs pos="100000">
                      <a:schemeClr val="tx1"/>
                    </a:gs>
                  </a:gsLst>
                  <a:lin ang="5400000" scaled="0"/>
                </a:gradFill>
                <a:latin typeface="+mj-lt"/>
              </a:rPr>
              <a:t>Modify the field definition in the </a:t>
            </a:r>
            <a:r>
              <a:rPr lang="en-US" sz="3200" b="1" i="1" dirty="0" err="1">
                <a:gradFill>
                  <a:gsLst>
                    <a:gs pos="1250">
                      <a:schemeClr val="tx1"/>
                    </a:gs>
                    <a:gs pos="100000">
                      <a:schemeClr val="tx1"/>
                    </a:gs>
                  </a:gsLst>
                  <a:lin ang="5400000" scaled="0"/>
                </a:gradFill>
                <a:latin typeface="+mj-lt"/>
              </a:rPr>
              <a:t>groupFields</a:t>
            </a:r>
            <a:r>
              <a:rPr lang="en-US" sz="3200" dirty="0">
                <a:gradFill>
                  <a:gsLst>
                    <a:gs pos="1250">
                      <a:schemeClr val="tx1"/>
                    </a:gs>
                    <a:gs pos="100000">
                      <a:schemeClr val="tx1"/>
                    </a:gs>
                  </a:gsLst>
                  <a:lin ang="5400000" scaled="0"/>
                </a:gradFill>
                <a:latin typeface="+mj-lt"/>
              </a:rPr>
              <a:t> array to use the data</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54707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306135" y="1212849"/>
            <a:ext cx="11704238" cy="3154710"/>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dropdown field in the web part interface</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variable to store the dropdown options</a:t>
            </a: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a:pPr>
            <a:r>
              <a:rPr lang="en-US" dirty="0">
                <a:gradFill>
                  <a:gsLst>
                    <a:gs pos="1250">
                      <a:schemeClr val="tx1"/>
                    </a:gs>
                    <a:gs pos="100000">
                      <a:schemeClr val="tx1"/>
                    </a:gs>
                  </a:gsLst>
                  <a:lin ang="5400000" scaled="0"/>
                </a:gradFill>
                <a:latin typeface="+mj-lt"/>
              </a:rPr>
              <a:t>Define a method </a:t>
            </a:r>
            <a:r>
              <a:rPr lang="en-US" altLang="zh-CN" dirty="0">
                <a:gradFill>
                  <a:gsLst>
                    <a:gs pos="1250">
                      <a:schemeClr val="tx1"/>
                    </a:gs>
                    <a:gs pos="100000">
                      <a:schemeClr val="tx1"/>
                    </a:gs>
                  </a:gsLst>
                  <a:lin ang="5400000" scaled="0"/>
                </a:gradFill>
                <a:latin typeface="+mj-lt"/>
              </a:rPr>
              <a:t>return the mock data</a:t>
            </a:r>
            <a:endParaRPr lang="en-US" dirty="0">
              <a:gradFill>
                <a:gsLst>
                  <a:gs pos="1250">
                    <a:schemeClr val="tx1"/>
                  </a:gs>
                  <a:gs pos="100000">
                    <a:schemeClr val="tx1"/>
                  </a:gs>
                </a:gsLst>
                <a:lin ang="5400000" scaled="0"/>
              </a:gradFill>
              <a:latin typeface="+mj-lt"/>
            </a:endParaRPr>
          </a:p>
        </p:txBody>
      </p:sp>
      <p:sp>
        <p:nvSpPr>
          <p:cNvPr id="5" name="Rectangle 4"/>
          <p:cNvSpPr/>
          <p:nvPr/>
        </p:nvSpPr>
        <p:spPr>
          <a:xfrm>
            <a:off x="745629" y="1841078"/>
            <a:ext cx="6216650" cy="738664"/>
          </a:xfrm>
          <a:prstGeom prst="rect">
            <a:avLst/>
          </a:prstGeom>
        </p:spPr>
        <p:txBody>
          <a:bodyPr>
            <a:spAutoFit/>
          </a:bodyPr>
          <a:lstStyle/>
          <a:p>
            <a:r>
              <a:rPr lang="en-US" sz="1400" dirty="0">
                <a:solidFill>
                  <a:srgbClr val="0000FF"/>
                </a:solidFill>
                <a:latin typeface="Consolas" panose="020B0609020204030204" pitchFamily="49" charset="0"/>
              </a:rPr>
              <a:t>import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microsoft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sp</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webpart</a:t>
            </a:r>
            <a:r>
              <a:rPr lang="en-US" sz="1400" dirty="0">
                <a:solidFill>
                  <a:srgbClr val="A31515"/>
                </a:solidFill>
                <a:latin typeface="Consolas" panose="020B0609020204030204" pitchFamily="49" charset="0"/>
              </a:rPr>
              <a:t>-base'</a:t>
            </a:r>
            <a:r>
              <a:rPr lang="en-US" sz="1400" dirty="0">
                <a:solidFill>
                  <a:srgbClr val="000000"/>
                </a:solidFill>
                <a:latin typeface="Consolas" panose="020B0609020204030204" pitchFamily="49" charset="0"/>
              </a:rPr>
              <a:t>;</a:t>
            </a:r>
            <a:endParaRPr lang="en-US" sz="3600" dirty="0"/>
          </a:p>
        </p:txBody>
      </p:sp>
      <p:sp>
        <p:nvSpPr>
          <p:cNvPr id="8" name="Rectangle 7"/>
          <p:cNvSpPr/>
          <p:nvPr/>
        </p:nvSpPr>
        <p:spPr>
          <a:xfrm>
            <a:off x="745629" y="3390340"/>
            <a:ext cx="4955203" cy="307777"/>
          </a:xfrm>
          <a:prstGeom prst="rect">
            <a:avLst/>
          </a:prstGeom>
        </p:spPr>
        <p:txBody>
          <a:bodyPr wrap="none">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_options: </a:t>
            </a:r>
            <a:r>
              <a:rPr lang="en-US" sz="1400" dirty="0" err="1">
                <a:solidFill>
                  <a:srgbClr val="000000"/>
                </a:solidFill>
                <a:latin typeface="Consolas" panose="020B0609020204030204" pitchFamily="49" charset="0"/>
              </a:rPr>
              <a:t>IPropertyPaneDropdownOption</a:t>
            </a:r>
            <a:r>
              <a:rPr lang="en-US" sz="1400" dirty="0">
                <a:solidFill>
                  <a:srgbClr val="000000"/>
                </a:solidFill>
                <a:latin typeface="Consolas" panose="020B0609020204030204" pitchFamily="49" charset="0"/>
              </a:rPr>
              <a:t>[];</a:t>
            </a:r>
            <a:endParaRPr lang="en-US" sz="3600" dirty="0"/>
          </a:p>
        </p:txBody>
      </p:sp>
      <p:sp>
        <p:nvSpPr>
          <p:cNvPr id="10" name="Rectangle 9"/>
          <p:cNvSpPr/>
          <p:nvPr/>
        </p:nvSpPr>
        <p:spPr>
          <a:xfrm>
            <a:off x="745629" y="4406950"/>
            <a:ext cx="6216650" cy="2031325"/>
          </a:xfrm>
          <a:prstGeom prst="rect">
            <a:avLst/>
          </a:prstGeom>
        </p:spPr>
        <p:txBody>
          <a:bodyPr>
            <a:spAutoFit/>
          </a:bodyPr>
          <a:lstStyle/>
          <a:p>
            <a:r>
              <a:rPr lang="en-US" sz="1400" dirty="0">
                <a:solidFill>
                  <a:srgbClr val="0000FF"/>
                </a:solidFill>
                <a:latin typeface="Consolas" panose="020B0609020204030204" pitchFamily="49" charset="0"/>
              </a:rPr>
              <a:t>private</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 Promise&lt;any&gt;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if</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Environment.type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EnvironmentType.Local</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Promise&lt;any&gt;(resolve =&gt;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setTimeout</a:t>
            </a:r>
            <a:r>
              <a:rPr lang="en-US" sz="1400" dirty="0">
                <a:solidFill>
                  <a:srgbClr val="000000"/>
                </a:solidFill>
                <a:latin typeface="Consolas" panose="020B0609020204030204" pitchFamily="49" charset="0"/>
              </a:rPr>
              <a:t>(() =&gt; resolve([</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'1'</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1'</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{Id: </a:t>
            </a:r>
            <a:r>
              <a:rPr lang="en-US" sz="1400" dirty="0">
                <a:solidFill>
                  <a:srgbClr val="A31515"/>
                </a:solidFill>
                <a:latin typeface="Consolas" panose="020B0609020204030204" pitchFamily="49" charset="0"/>
              </a:rPr>
              <a:t>'2'</a:t>
            </a:r>
            <a:r>
              <a:rPr lang="en-US" sz="1400" dirty="0">
                <a:solidFill>
                  <a:srgbClr val="000000"/>
                </a:solidFill>
                <a:latin typeface="Consolas" panose="020B0609020204030204" pitchFamily="49" charset="0"/>
              </a:rPr>
              <a:t>, Title: </a:t>
            </a:r>
            <a:r>
              <a:rPr lang="en-US" sz="1400" dirty="0">
                <a:solidFill>
                  <a:srgbClr val="A31515"/>
                </a:solidFill>
                <a:latin typeface="Consolas" panose="020B0609020204030204" pitchFamily="49" charset="0"/>
              </a:rPr>
              <a:t>'Mock List 2'</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500);</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3028960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z="4000" dirty="0"/>
              <a:t>Example: Loading </a:t>
            </a:r>
            <a:r>
              <a:rPr lang="en-US" sz="4000" dirty="0" err="1"/>
              <a:t>async</a:t>
            </a:r>
            <a:r>
              <a:rPr lang="en-US" sz="4000" dirty="0"/>
              <a:t> mock data into a dropdown field</a:t>
            </a:r>
          </a:p>
        </p:txBody>
      </p:sp>
      <p:sp>
        <p:nvSpPr>
          <p:cNvPr id="4" name="TextBox 3"/>
          <p:cNvSpPr txBox="1"/>
          <p:nvPr/>
        </p:nvSpPr>
        <p:spPr>
          <a:xfrm>
            <a:off x="274639" y="1210117"/>
            <a:ext cx="11704238" cy="3730252"/>
          </a:xfrm>
          <a:prstGeom prst="rect">
            <a:avLst/>
          </a:prstGeom>
          <a:noFill/>
        </p:spPr>
        <p:txBody>
          <a:bodyPr wrap="square" lIns="182880" tIns="146304" rIns="182880" bIns="146304" rtlCol="0">
            <a:spAutoFit/>
          </a:bodyPr>
          <a:lstStyle/>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Add an </a:t>
            </a:r>
            <a:r>
              <a:rPr lang="en-US" b="1" i="1" dirty="0" err="1">
                <a:gradFill>
                  <a:gsLst>
                    <a:gs pos="1250">
                      <a:schemeClr val="tx1"/>
                    </a:gs>
                    <a:gs pos="100000">
                      <a:schemeClr val="tx1"/>
                    </a:gs>
                  </a:gsLst>
                  <a:lin ang="5400000" scaled="0"/>
                </a:gradFill>
                <a:latin typeface="+mj-lt"/>
              </a:rPr>
              <a:t>onInit</a:t>
            </a:r>
            <a:r>
              <a:rPr lang="en-US" dirty="0">
                <a:gradFill>
                  <a:gsLst>
                    <a:gs pos="1250">
                      <a:schemeClr val="tx1"/>
                    </a:gs>
                    <a:gs pos="100000">
                      <a:schemeClr val="tx1"/>
                    </a:gs>
                  </a:gsLst>
                  <a:lin ang="5400000" scaled="0"/>
                </a:gradFill>
                <a:latin typeface="+mj-lt"/>
              </a:rPr>
              <a:t> method in the web part class that invokes a method to create mock data, and set the variable that holds the field data</a:t>
            </a: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endParaRPr lang="en-US" dirty="0">
              <a:gradFill>
                <a:gsLst>
                  <a:gs pos="1250">
                    <a:schemeClr val="tx1"/>
                  </a:gs>
                  <a:gs pos="100000">
                    <a:schemeClr val="tx1"/>
                  </a:gs>
                </a:gsLst>
                <a:lin ang="5400000" scaled="0"/>
              </a:gradFill>
              <a:latin typeface="+mj-lt"/>
            </a:endParaRPr>
          </a:p>
          <a:p>
            <a:pPr marL="342900" indent="-342900">
              <a:lnSpc>
                <a:spcPct val="90000"/>
              </a:lnSpc>
              <a:spcAft>
                <a:spcPts val="600"/>
              </a:spcAft>
              <a:buFont typeface="+mj-lt"/>
              <a:buAutoNum type="arabicPeriod" startAt="4"/>
            </a:pPr>
            <a:r>
              <a:rPr lang="en-US" dirty="0">
                <a:gradFill>
                  <a:gsLst>
                    <a:gs pos="1250">
                      <a:schemeClr val="tx1"/>
                    </a:gs>
                    <a:gs pos="100000">
                      <a:schemeClr val="tx1"/>
                    </a:gs>
                  </a:gsLst>
                  <a:lin ang="5400000" scaled="0"/>
                </a:gradFill>
                <a:latin typeface="+mj-lt"/>
              </a:rPr>
              <a:t>Modify the field definition in the </a:t>
            </a:r>
            <a:r>
              <a:rPr lang="en-US" b="1" i="1" dirty="0" err="1">
                <a:gradFill>
                  <a:gsLst>
                    <a:gs pos="1250">
                      <a:schemeClr val="tx1"/>
                    </a:gs>
                    <a:gs pos="100000">
                      <a:schemeClr val="tx1"/>
                    </a:gs>
                  </a:gsLst>
                  <a:lin ang="5400000" scaled="0"/>
                </a:gradFill>
                <a:latin typeface="+mj-lt"/>
              </a:rPr>
              <a:t>groupFields</a:t>
            </a:r>
            <a:r>
              <a:rPr lang="en-US" dirty="0">
                <a:gradFill>
                  <a:gsLst>
                    <a:gs pos="1250">
                      <a:schemeClr val="tx1"/>
                    </a:gs>
                    <a:gs pos="100000">
                      <a:schemeClr val="tx1"/>
                    </a:gs>
                  </a:gsLst>
                  <a:lin ang="5400000" scaled="0"/>
                </a:gradFill>
                <a:latin typeface="+mj-lt"/>
              </a:rPr>
              <a:t> array to use the variable that holds the field data</a:t>
            </a:r>
            <a:endParaRPr lang="en-US" dirty="0">
              <a:gradFill>
                <a:gsLst>
                  <a:gs pos="2917">
                    <a:schemeClr val="tx1"/>
                  </a:gs>
                  <a:gs pos="30000">
                    <a:schemeClr val="tx1"/>
                  </a:gs>
                </a:gsLst>
                <a:lin ang="5400000" scaled="0"/>
              </a:gradFill>
            </a:endParaRPr>
          </a:p>
        </p:txBody>
      </p:sp>
      <p:sp>
        <p:nvSpPr>
          <p:cNvPr id="12" name="Rectangle 11"/>
          <p:cNvSpPr/>
          <p:nvPr/>
        </p:nvSpPr>
        <p:spPr>
          <a:xfrm>
            <a:off x="601613" y="2057102"/>
            <a:ext cx="6216650" cy="2246769"/>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protected</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onInit</a:t>
            </a:r>
            <a:r>
              <a:rPr lang="en-US" sz="1400" dirty="0">
                <a:solidFill>
                  <a:srgbClr val="000000"/>
                </a:solidFill>
                <a:latin typeface="Consolas" panose="020B0609020204030204" pitchFamily="49" charset="0"/>
              </a:rPr>
              <a:t>(): Promise&lt;</a:t>
            </a:r>
            <a:r>
              <a:rPr lang="en-US" sz="1400" dirty="0">
                <a:solidFill>
                  <a:srgbClr val="0000FF"/>
                </a:solidFill>
                <a:latin typeface="Consolas" panose="020B0609020204030204" pitchFamily="49" charset="0"/>
              </a:rPr>
              <a:t>void</a:t>
            </a:r>
            <a:r>
              <a:rPr lang="en-US" sz="1400" dirty="0">
                <a:solidFill>
                  <a:srgbClr val="000000"/>
                </a:solidFill>
                <a:latin typeface="Consolas" panose="020B0609020204030204" pitchFamily="49" charset="0"/>
              </a:rPr>
              <a:t>&gt;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this</a:t>
            </a:r>
            <a:r>
              <a:rPr lang="en-US" sz="1400" dirty="0">
                <a:solidFill>
                  <a:srgbClr val="000000"/>
                </a:solidFill>
                <a:latin typeface="Consolas" panose="020B0609020204030204" pitchFamily="49" charset="0"/>
              </a:rPr>
              <a:t>._</a:t>
            </a:r>
            <a:r>
              <a:rPr lang="en-US" sz="1400" dirty="0" err="1">
                <a:solidFill>
                  <a:srgbClr val="000000"/>
                </a:solidFill>
                <a:latin typeface="Consolas" panose="020B0609020204030204" pitchFamily="49" charset="0"/>
              </a:rPr>
              <a:t>getLists</a:t>
            </a:r>
            <a:r>
              <a:rPr lang="en-US" sz="1400" dirty="0">
                <a:solidFill>
                  <a:srgbClr val="000000"/>
                </a:solidFill>
                <a:latin typeface="Consolas" panose="020B0609020204030204" pitchFamily="49" charset="0"/>
              </a:rPr>
              <a:t>().then(lists =&gt; {</a:t>
            </a: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lists.map</a:t>
            </a:r>
            <a:r>
              <a:rPr lang="en-US" sz="1400" dirty="0">
                <a:solidFill>
                  <a:srgbClr val="000000"/>
                </a:solidFill>
                <a:latin typeface="Consolas" panose="020B0609020204030204" pitchFamily="49" charset="0"/>
              </a:rPr>
              <a:t>(list =&gt;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key: </a:t>
            </a:r>
            <a:r>
              <a:rPr lang="en-US" sz="1400" dirty="0" err="1">
                <a:solidFill>
                  <a:srgbClr val="000000"/>
                </a:solidFill>
                <a:latin typeface="Consolas" panose="020B0609020204030204" pitchFamily="49" charset="0"/>
              </a:rPr>
              <a:t>list.Id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text: </a:t>
            </a:r>
            <a:r>
              <a:rPr lang="en-US" sz="1400" dirty="0" err="1">
                <a:solidFill>
                  <a:srgbClr val="000000"/>
                </a:solidFill>
                <a:latin typeface="Consolas" panose="020B0609020204030204" pitchFamily="49" charset="0"/>
              </a:rPr>
              <a:t>list.Title</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p:txBody>
      </p:sp>
      <p:sp>
        <p:nvSpPr>
          <p:cNvPr id="14" name="Rectangle 13"/>
          <p:cNvSpPr/>
          <p:nvPr/>
        </p:nvSpPr>
        <p:spPr>
          <a:xfrm>
            <a:off x="601613" y="5201166"/>
            <a:ext cx="6216650" cy="954107"/>
          </a:xfrm>
          <a:prstGeom prst="rect">
            <a:avLst/>
          </a:prstGeom>
        </p:spPr>
        <p:txBody>
          <a:bodyPr>
            <a:spAutoFit/>
          </a:bodyPr>
          <a:lstStyle/>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PropertyPaneDropdown</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listName</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label: </a:t>
            </a:r>
            <a:r>
              <a:rPr lang="en-US" sz="1400" dirty="0">
                <a:solidFill>
                  <a:srgbClr val="A31515"/>
                </a:solidFill>
                <a:latin typeface="Consolas" panose="020B0609020204030204" pitchFamily="49" charset="0"/>
              </a:rPr>
              <a:t>'Select a list'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options: </a:t>
            </a:r>
            <a:r>
              <a:rPr lang="en-US" sz="1400" dirty="0" err="1">
                <a:solidFill>
                  <a:srgbClr val="0000FF"/>
                </a:solidFill>
                <a:latin typeface="Consolas" panose="020B0609020204030204" pitchFamily="49" charset="0"/>
              </a:rPr>
              <a:t>this</a:t>
            </a:r>
            <a:r>
              <a:rPr lang="en-US" sz="1400" dirty="0" err="1">
                <a:solidFill>
                  <a:srgbClr val="000000"/>
                </a:solidFill>
                <a:latin typeface="Consolas" panose="020B0609020204030204" pitchFamily="49" charset="0"/>
              </a:rPr>
              <a:t>._options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endParaRPr lang="en-US" sz="3600" dirty="0"/>
          </a:p>
        </p:txBody>
      </p:sp>
    </p:spTree>
    <p:extLst>
      <p:ext uri="{BB962C8B-B14F-4D97-AF65-F5344CB8AC3E}">
        <p14:creationId xmlns:p14="http://schemas.microsoft.com/office/powerpoint/2010/main" val="408940727"/>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Templage.pptx" id="{CA80415D-644D-46CA-A69B-D435DF372820}" vid="{4FAA07C2-5154-46B9-ADC5-8B9006E5D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99BC91662C344CADE844E91949EDEE" ma:contentTypeVersion="4" ma:contentTypeDescription="Create a new document." ma:contentTypeScope="" ma:versionID="6c7d06d8cf32786615ea96485e582f13">
  <xsd:schema xmlns:xsd="http://www.w3.org/2001/XMLSchema" xmlns:xs="http://www.w3.org/2001/XMLSchema" xmlns:p="http://schemas.microsoft.com/office/2006/metadata/properties" xmlns:ns2="8b796c41-22f8-4e5f-a4f6-26e92db7f69d" targetNamespace="http://schemas.microsoft.com/office/2006/metadata/properties" ma:root="true" ma:fieldsID="20460bf352712f76bba3a39b815fff29" ns2:_="">
    <xsd:import namespace="8b796c41-22f8-4e5f-a4f6-26e92db7f69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796c41-22f8-4e5f-a4f6-26e92db7f69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796c41-22f8-4e5f-a4f6-26e92db7f69d"/>
    <ds:schemaRef ds:uri="http://www.w3.org/XML/1998/namespace"/>
    <ds:schemaRef ds:uri="http://purl.org/dc/dcmitype/"/>
  </ds:schemaRefs>
</ds:datastoreItem>
</file>

<file path=customXml/itemProps2.xml><?xml version="1.0" encoding="utf-8"?>
<ds:datastoreItem xmlns:ds="http://schemas.openxmlformats.org/officeDocument/2006/customXml" ds:itemID="{D8D2A6F8-4C5B-4927-BB9E-B93B630F0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796c41-22f8-4e5f-a4f6-26e92db7f6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 Generic Template</Template>
  <TotalTime>664</TotalTime>
  <Words>1158</Words>
  <Application>Microsoft Office PowerPoint</Application>
  <PresentationFormat>Custom</PresentationFormat>
  <Paragraphs>206</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Consolas</vt:lpstr>
      <vt:lpstr>Segoe UI</vt:lpstr>
      <vt:lpstr>Segoe UI Light</vt:lpstr>
      <vt:lpstr>Wingdings</vt:lpstr>
      <vt:lpstr>5-30719_SharePoint_Team_Template_Light</vt:lpstr>
      <vt:lpstr>Working with the web part property pane </vt:lpstr>
      <vt:lpstr>Agenda</vt:lpstr>
      <vt:lpstr>Overview</vt:lpstr>
      <vt:lpstr>Implementing custom property pane fields</vt:lpstr>
      <vt:lpstr>Implementing custom property pane fields</vt:lpstr>
      <vt:lpstr>Implementing custom property pane fields</vt:lpstr>
      <vt:lpstr>PowerPoint Presentation</vt:lpstr>
      <vt:lpstr>PowerPoint Presentation</vt:lpstr>
      <vt:lpstr>PowerPoint Presentation</vt:lpstr>
      <vt:lpstr>Loading async SharePoint data into field</vt:lpstr>
      <vt:lpstr>Creating custom property pane controls</vt:lpstr>
      <vt:lpstr>DEMO</vt:lpstr>
      <vt:lpstr>Summary</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custom property pane fields</dc:title>
  <dc:subject>&lt;Speech title here&gt;</dc:subject>
  <dc:creator>Vesa Juvonen;todd.baginski@canviz.com</dc:creator>
  <cp:keywords>SharePoint, PnP</cp:keywords>
  <dc:description>Template: _x000d_
Formatting: _x000d_
Audience Type:</dc:description>
  <cp:lastModifiedBy>Eric Overfield</cp:lastModifiedBy>
  <cp:revision>49</cp:revision>
  <dcterms:created xsi:type="dcterms:W3CDTF">2016-10-24T10:18:28Z</dcterms:created>
  <dcterms:modified xsi:type="dcterms:W3CDTF">2017-10-17T06:56:56Z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0x010100B499BC91662C344CADE844E91949EDEE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